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6" r:id="rId3"/>
    <p:sldId id="257" r:id="rId4"/>
    <p:sldId id="258" r:id="rId5"/>
    <p:sldId id="259" r:id="rId6"/>
    <p:sldId id="276" r:id="rId7"/>
    <p:sldId id="279" r:id="rId8"/>
    <p:sldId id="280" r:id="rId9"/>
    <p:sldId id="281" r:id="rId10"/>
    <p:sldId id="282" r:id="rId11"/>
    <p:sldId id="275" r:id="rId12"/>
    <p:sldId id="278" r:id="rId13"/>
    <p:sldId id="261" r:id="rId14"/>
    <p:sldId id="262" r:id="rId15"/>
    <p:sldId id="263" r:id="rId16"/>
    <p:sldId id="264" r:id="rId17"/>
    <p:sldId id="265" r:id="rId18"/>
    <p:sldId id="267" r:id="rId19"/>
    <p:sldId id="271" r:id="rId20"/>
    <p:sldId id="283" r:id="rId2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C2D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15620"/>
    <p:restoredTop sz="64942" autoAdjust="0"/>
  </p:normalViewPr>
  <p:slideViewPr>
    <p:cSldViewPr>
      <p:cViewPr>
        <p:scale>
          <a:sx n="90" d="100"/>
          <a:sy n="90" d="100"/>
        </p:scale>
        <p:origin x="-510" y="564"/>
      </p:cViewPr>
      <p:guideLst>
        <p:guide orient="horz" pos="2160"/>
        <p:guide pos="2880"/>
      </p:guideLst>
    </p:cSldViewPr>
  </p:slideViewPr>
  <p:notesTextViewPr>
    <p:cViewPr>
      <p:scale>
        <a:sx n="100" d="100"/>
        <a:sy n="100" d="100"/>
      </p:scale>
      <p:origin x="0" y="0"/>
    </p:cViewPr>
  </p:notesTextViewPr>
  <p:notesViewPr>
    <p:cSldViewPr>
      <p:cViewPr>
        <p:scale>
          <a:sx n="150" d="100"/>
          <a:sy n="150" d="100"/>
        </p:scale>
        <p:origin x="-468" y="107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51A67B-F985-4845-8376-93B1C6338E87}"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s-ES"/>
        </a:p>
      </dgm:t>
    </dgm:pt>
    <dgm:pt modelId="{CC0FD029-D0E6-4238-8689-9D2B2CA2F016}">
      <dgm:prSet phldrT="[Texto]"/>
      <dgm:spPr/>
      <dgm:t>
        <a:bodyPr/>
        <a:lstStyle/>
        <a:p>
          <a:r>
            <a:rPr lang="es-ES" dirty="0" smtClean="0"/>
            <a:t>Resultados empresa</a:t>
          </a:r>
          <a:endParaRPr lang="es-ES" dirty="0"/>
        </a:p>
      </dgm:t>
    </dgm:pt>
    <dgm:pt modelId="{0C1DBE2F-7D3C-4823-9BCB-AB4A2B041E57}" type="parTrans" cxnId="{B8EC86A6-E0E9-40F5-9D9E-6CEA50FD706F}">
      <dgm:prSet/>
      <dgm:spPr/>
      <dgm:t>
        <a:bodyPr/>
        <a:lstStyle/>
        <a:p>
          <a:endParaRPr lang="es-ES"/>
        </a:p>
      </dgm:t>
    </dgm:pt>
    <dgm:pt modelId="{5C465222-20D6-45D3-9392-54A8E8A263D0}" type="sibTrans" cxnId="{B8EC86A6-E0E9-40F5-9D9E-6CEA50FD706F}">
      <dgm:prSet/>
      <dgm:spPr/>
      <dgm:t>
        <a:bodyPr/>
        <a:lstStyle/>
        <a:p>
          <a:endParaRPr lang="es-ES"/>
        </a:p>
      </dgm:t>
    </dgm:pt>
    <dgm:pt modelId="{82AD06FD-1E7C-4035-9641-D5F5198EFB93}">
      <dgm:prSet phldrT="[Texto]"/>
      <dgm:spPr>
        <a:solidFill>
          <a:schemeClr val="tx2">
            <a:lumMod val="60000"/>
            <a:lumOff val="40000"/>
          </a:schemeClr>
        </a:solidFill>
      </dgm:spPr>
      <dgm:t>
        <a:bodyPr/>
        <a:lstStyle/>
        <a:p>
          <a:r>
            <a:rPr lang="es-ES" dirty="0" smtClean="0"/>
            <a:t>Dimensiones </a:t>
          </a:r>
          <a:r>
            <a:rPr lang="es-ES" dirty="0" err="1" smtClean="0"/>
            <a:t>psico</a:t>
          </a:r>
          <a:r>
            <a:rPr lang="es-ES" dirty="0" smtClean="0"/>
            <a:t> por puesto</a:t>
          </a:r>
          <a:endParaRPr lang="es-ES" dirty="0"/>
        </a:p>
      </dgm:t>
    </dgm:pt>
    <dgm:pt modelId="{E114BAC5-8876-4C91-9F88-4D42959BBAC7}" type="parTrans" cxnId="{F52CC3AE-0628-4BA7-9094-0EE690CE7C27}">
      <dgm:prSet/>
      <dgm:spPr/>
      <dgm:t>
        <a:bodyPr/>
        <a:lstStyle/>
        <a:p>
          <a:endParaRPr lang="es-ES"/>
        </a:p>
      </dgm:t>
    </dgm:pt>
    <dgm:pt modelId="{F79BE1A4-691F-42C2-AC6D-4DCFBCA9BB2F}" type="sibTrans" cxnId="{F52CC3AE-0628-4BA7-9094-0EE690CE7C27}">
      <dgm:prSet/>
      <dgm:spPr/>
      <dgm:t>
        <a:bodyPr/>
        <a:lstStyle/>
        <a:p>
          <a:endParaRPr lang="es-ES"/>
        </a:p>
      </dgm:t>
    </dgm:pt>
    <dgm:pt modelId="{BECFE493-22E8-429B-9A3A-6B64E83AC6C6}">
      <dgm:prSet phldrT="[Texto]"/>
      <dgm:spPr>
        <a:solidFill>
          <a:schemeClr val="tx2">
            <a:lumMod val="60000"/>
            <a:lumOff val="40000"/>
          </a:schemeClr>
        </a:solidFill>
      </dgm:spPr>
      <dgm:t>
        <a:bodyPr/>
        <a:lstStyle/>
        <a:p>
          <a:r>
            <a:rPr lang="es-ES" dirty="0" smtClean="0"/>
            <a:t>Dimensiones </a:t>
          </a:r>
          <a:r>
            <a:rPr lang="es-ES" dirty="0" err="1" smtClean="0"/>
            <a:t>psico</a:t>
          </a:r>
          <a:r>
            <a:rPr lang="es-ES" dirty="0" smtClean="0"/>
            <a:t> por sexo</a:t>
          </a:r>
          <a:endParaRPr lang="es-ES" dirty="0"/>
        </a:p>
      </dgm:t>
    </dgm:pt>
    <dgm:pt modelId="{43AB084B-6968-4E52-8267-663AC8442E54}" type="parTrans" cxnId="{F71E3B6C-6E32-40D4-ACF1-E0E5D6B09097}">
      <dgm:prSet/>
      <dgm:spPr/>
      <dgm:t>
        <a:bodyPr/>
        <a:lstStyle/>
        <a:p>
          <a:endParaRPr lang="es-ES"/>
        </a:p>
      </dgm:t>
    </dgm:pt>
    <dgm:pt modelId="{FF919001-1C82-4C07-B644-28DE2ED970FC}" type="sibTrans" cxnId="{F71E3B6C-6E32-40D4-ACF1-E0E5D6B09097}">
      <dgm:prSet/>
      <dgm:spPr/>
      <dgm:t>
        <a:bodyPr/>
        <a:lstStyle/>
        <a:p>
          <a:endParaRPr lang="es-ES"/>
        </a:p>
      </dgm:t>
    </dgm:pt>
    <dgm:pt modelId="{13104308-7649-4871-8F21-0FF45F9D5122}">
      <dgm:prSet phldrT="[Texto]"/>
      <dgm:spPr/>
      <dgm:t>
        <a:bodyPr/>
        <a:lstStyle/>
        <a:p>
          <a:r>
            <a:rPr lang="es-ES" dirty="0" smtClean="0"/>
            <a:t>Población de referencia</a:t>
          </a:r>
          <a:endParaRPr lang="es-ES" dirty="0"/>
        </a:p>
      </dgm:t>
    </dgm:pt>
    <dgm:pt modelId="{6265DD5A-1EF0-4F24-A4B9-0F53669C4B53}" type="parTrans" cxnId="{A5318388-5EDD-43A7-8FF4-B9578C84B20E}">
      <dgm:prSet/>
      <dgm:spPr/>
      <dgm:t>
        <a:bodyPr/>
        <a:lstStyle/>
        <a:p>
          <a:endParaRPr lang="es-ES"/>
        </a:p>
      </dgm:t>
    </dgm:pt>
    <dgm:pt modelId="{68F0080A-CE7E-4AE1-A08D-D2EB5EC76359}" type="sibTrans" cxnId="{A5318388-5EDD-43A7-8FF4-B9578C84B20E}">
      <dgm:prSet/>
      <dgm:spPr/>
      <dgm:t>
        <a:bodyPr/>
        <a:lstStyle/>
        <a:p>
          <a:endParaRPr lang="es-ES"/>
        </a:p>
      </dgm:t>
    </dgm:pt>
    <dgm:pt modelId="{ADD8BD3E-0D9C-45CC-8D58-E2ACC64E4B04}">
      <dgm:prSet phldrT="[Texto]"/>
      <dgm:spPr>
        <a:solidFill>
          <a:schemeClr val="accent6">
            <a:lumMod val="75000"/>
          </a:schemeClr>
        </a:solidFill>
      </dgm:spPr>
      <dgm:t>
        <a:bodyPr/>
        <a:lstStyle/>
        <a:p>
          <a:r>
            <a:rPr lang="es-ES" dirty="0" smtClean="0"/>
            <a:t>Resultados población de referencia</a:t>
          </a:r>
          <a:endParaRPr lang="es-ES" dirty="0"/>
        </a:p>
      </dgm:t>
    </dgm:pt>
    <dgm:pt modelId="{9A3FD0F7-3DB6-4F3C-96AE-4B52D2223CEF}" type="parTrans" cxnId="{34D92F43-3DCD-40AC-8570-FA78D211D2E9}">
      <dgm:prSet/>
      <dgm:spPr/>
      <dgm:t>
        <a:bodyPr/>
        <a:lstStyle/>
        <a:p>
          <a:endParaRPr lang="es-ES"/>
        </a:p>
      </dgm:t>
    </dgm:pt>
    <dgm:pt modelId="{C99CBD1E-3811-4D64-90CF-F83486692EF1}" type="sibTrans" cxnId="{34D92F43-3DCD-40AC-8570-FA78D211D2E9}">
      <dgm:prSet/>
      <dgm:spPr/>
      <dgm:t>
        <a:bodyPr/>
        <a:lstStyle/>
        <a:p>
          <a:endParaRPr lang="es-ES"/>
        </a:p>
      </dgm:t>
    </dgm:pt>
    <dgm:pt modelId="{D5DD97B8-1E08-4A69-BB00-76864FC88FFF}">
      <dgm:prSet phldrT="[Texto]"/>
      <dgm:spPr>
        <a:solidFill>
          <a:schemeClr val="accent6">
            <a:lumMod val="75000"/>
          </a:schemeClr>
        </a:solidFill>
      </dgm:spPr>
      <dgm:t>
        <a:bodyPr/>
        <a:lstStyle/>
        <a:p>
          <a:r>
            <a:rPr lang="es-ES" dirty="0" smtClean="0"/>
            <a:t>Resultados población de referencia</a:t>
          </a:r>
          <a:endParaRPr lang="es-ES" dirty="0"/>
        </a:p>
      </dgm:t>
    </dgm:pt>
    <dgm:pt modelId="{3E7A9307-1FE8-4A36-9AD2-3FE060502280}" type="parTrans" cxnId="{CAE55631-7294-4776-987B-BA7DDB0A912F}">
      <dgm:prSet/>
      <dgm:spPr/>
      <dgm:t>
        <a:bodyPr/>
        <a:lstStyle/>
        <a:p>
          <a:endParaRPr lang="es-ES"/>
        </a:p>
      </dgm:t>
    </dgm:pt>
    <dgm:pt modelId="{FB8D62A1-A666-4768-9931-71FBC5AF1C69}" type="sibTrans" cxnId="{CAE55631-7294-4776-987B-BA7DDB0A912F}">
      <dgm:prSet/>
      <dgm:spPr/>
      <dgm:t>
        <a:bodyPr/>
        <a:lstStyle/>
        <a:p>
          <a:endParaRPr lang="es-ES"/>
        </a:p>
      </dgm:t>
    </dgm:pt>
    <dgm:pt modelId="{BE4361D9-44C5-45BC-A0D4-4ACBE391D30B}">
      <dgm:prSet phldrT="[Texto]"/>
      <dgm:spPr>
        <a:solidFill>
          <a:schemeClr val="accent6">
            <a:lumMod val="75000"/>
          </a:schemeClr>
        </a:solidFill>
      </dgm:spPr>
      <dgm:t>
        <a:bodyPr/>
        <a:lstStyle/>
        <a:p>
          <a:r>
            <a:rPr lang="es-ES" dirty="0" smtClean="0"/>
            <a:t>Resultados población de referencia</a:t>
          </a:r>
          <a:endParaRPr lang="es-ES" dirty="0"/>
        </a:p>
      </dgm:t>
    </dgm:pt>
    <dgm:pt modelId="{8A0E8D90-28FD-49BB-BB4F-A1E7D3B3E5FF}" type="parTrans" cxnId="{2A8D5786-0B41-45AD-A02A-F404BF1F288B}">
      <dgm:prSet/>
      <dgm:spPr/>
      <dgm:t>
        <a:bodyPr/>
        <a:lstStyle/>
        <a:p>
          <a:endParaRPr lang="es-ES"/>
        </a:p>
      </dgm:t>
    </dgm:pt>
    <dgm:pt modelId="{FD867BDF-4ADF-4A9F-83EB-37B724533FC1}" type="sibTrans" cxnId="{2A8D5786-0B41-45AD-A02A-F404BF1F288B}">
      <dgm:prSet/>
      <dgm:spPr/>
      <dgm:t>
        <a:bodyPr/>
        <a:lstStyle/>
        <a:p>
          <a:endParaRPr lang="es-ES"/>
        </a:p>
      </dgm:t>
    </dgm:pt>
    <dgm:pt modelId="{15839655-046F-46E9-9E1E-35FC9C551CBD}" type="pres">
      <dgm:prSet presAssocID="{B351A67B-F985-4845-8376-93B1C6338E87}" presName="outerComposite" presStyleCnt="0">
        <dgm:presLayoutVars>
          <dgm:chMax val="2"/>
          <dgm:animLvl val="lvl"/>
          <dgm:resizeHandles val="exact"/>
        </dgm:presLayoutVars>
      </dgm:prSet>
      <dgm:spPr/>
      <dgm:t>
        <a:bodyPr/>
        <a:lstStyle/>
        <a:p>
          <a:endParaRPr lang="es-ES"/>
        </a:p>
      </dgm:t>
    </dgm:pt>
    <dgm:pt modelId="{2C4EBEB0-C0C4-439F-9E2C-5C3170DE25EC}" type="pres">
      <dgm:prSet presAssocID="{B351A67B-F985-4845-8376-93B1C6338E87}" presName="dummyMaxCanvas" presStyleCnt="0"/>
      <dgm:spPr/>
    </dgm:pt>
    <dgm:pt modelId="{EB1219E6-0AE8-41E2-A133-6FAF86CE0C80}" type="pres">
      <dgm:prSet presAssocID="{B351A67B-F985-4845-8376-93B1C6338E87}" presName="parentComposite" presStyleCnt="0"/>
      <dgm:spPr/>
    </dgm:pt>
    <dgm:pt modelId="{9F617EA5-0AA2-4715-9E72-D69EE147DAC6}" type="pres">
      <dgm:prSet presAssocID="{B351A67B-F985-4845-8376-93B1C6338E87}" presName="parent1" presStyleLbl="alignAccFollowNode1" presStyleIdx="0" presStyleCnt="4">
        <dgm:presLayoutVars>
          <dgm:chMax val="4"/>
        </dgm:presLayoutVars>
      </dgm:prSet>
      <dgm:spPr/>
      <dgm:t>
        <a:bodyPr/>
        <a:lstStyle/>
        <a:p>
          <a:endParaRPr lang="es-ES"/>
        </a:p>
      </dgm:t>
    </dgm:pt>
    <dgm:pt modelId="{8C09BAC7-B312-4F58-8524-3C1C8673770B}" type="pres">
      <dgm:prSet presAssocID="{B351A67B-F985-4845-8376-93B1C6338E87}" presName="parent2" presStyleLbl="alignAccFollowNode1" presStyleIdx="1" presStyleCnt="4">
        <dgm:presLayoutVars>
          <dgm:chMax val="4"/>
        </dgm:presLayoutVars>
      </dgm:prSet>
      <dgm:spPr/>
      <dgm:t>
        <a:bodyPr/>
        <a:lstStyle/>
        <a:p>
          <a:endParaRPr lang="es-ES"/>
        </a:p>
      </dgm:t>
    </dgm:pt>
    <dgm:pt modelId="{FD6E3C8A-F3AE-4191-ACB6-5DF89EDBEED8}" type="pres">
      <dgm:prSet presAssocID="{B351A67B-F985-4845-8376-93B1C6338E87}" presName="childrenComposite" presStyleCnt="0"/>
      <dgm:spPr/>
    </dgm:pt>
    <dgm:pt modelId="{D12DA549-9C01-4976-8D57-B72061295753}" type="pres">
      <dgm:prSet presAssocID="{B351A67B-F985-4845-8376-93B1C6338E87}" presName="dummyMaxCanvas_ChildArea" presStyleCnt="0"/>
      <dgm:spPr/>
    </dgm:pt>
    <dgm:pt modelId="{01AC014E-C2ED-49B2-B561-B6A70A1C7256}" type="pres">
      <dgm:prSet presAssocID="{B351A67B-F985-4845-8376-93B1C6338E87}" presName="fulcrum" presStyleLbl="alignAccFollowNode1" presStyleIdx="2" presStyleCnt="4"/>
      <dgm:spPr/>
    </dgm:pt>
    <dgm:pt modelId="{278DCAB8-CEFA-441B-B9DD-F2523B190742}" type="pres">
      <dgm:prSet presAssocID="{B351A67B-F985-4845-8376-93B1C6338E87}" presName="balance_23" presStyleLbl="alignAccFollowNode1" presStyleIdx="3" presStyleCnt="4">
        <dgm:presLayoutVars>
          <dgm:bulletEnabled val="1"/>
        </dgm:presLayoutVars>
      </dgm:prSet>
      <dgm:spPr/>
    </dgm:pt>
    <dgm:pt modelId="{237A8A15-3AC3-4399-B488-6C68E40C7980}" type="pres">
      <dgm:prSet presAssocID="{B351A67B-F985-4845-8376-93B1C6338E87}" presName="right_23_1" presStyleLbl="node1" presStyleIdx="0" presStyleCnt="5">
        <dgm:presLayoutVars>
          <dgm:bulletEnabled val="1"/>
        </dgm:presLayoutVars>
      </dgm:prSet>
      <dgm:spPr/>
      <dgm:t>
        <a:bodyPr/>
        <a:lstStyle/>
        <a:p>
          <a:endParaRPr lang="es-ES"/>
        </a:p>
      </dgm:t>
    </dgm:pt>
    <dgm:pt modelId="{B1F6FD2F-914F-4916-B16F-F3EA6A000396}" type="pres">
      <dgm:prSet presAssocID="{B351A67B-F985-4845-8376-93B1C6338E87}" presName="right_23_2" presStyleLbl="node1" presStyleIdx="1" presStyleCnt="5">
        <dgm:presLayoutVars>
          <dgm:bulletEnabled val="1"/>
        </dgm:presLayoutVars>
      </dgm:prSet>
      <dgm:spPr/>
      <dgm:t>
        <a:bodyPr/>
        <a:lstStyle/>
        <a:p>
          <a:endParaRPr lang="es-ES"/>
        </a:p>
      </dgm:t>
    </dgm:pt>
    <dgm:pt modelId="{179A0C4B-ABF6-4D67-B4F9-E0D4317B1172}" type="pres">
      <dgm:prSet presAssocID="{B351A67B-F985-4845-8376-93B1C6338E87}" presName="right_23_3" presStyleLbl="node1" presStyleIdx="2" presStyleCnt="5">
        <dgm:presLayoutVars>
          <dgm:bulletEnabled val="1"/>
        </dgm:presLayoutVars>
      </dgm:prSet>
      <dgm:spPr/>
      <dgm:t>
        <a:bodyPr/>
        <a:lstStyle/>
        <a:p>
          <a:endParaRPr lang="es-ES"/>
        </a:p>
      </dgm:t>
    </dgm:pt>
    <dgm:pt modelId="{22B001D5-7291-4B42-B768-0F8E6E3275BB}" type="pres">
      <dgm:prSet presAssocID="{B351A67B-F985-4845-8376-93B1C6338E87}" presName="left_23_1" presStyleLbl="node1" presStyleIdx="3" presStyleCnt="5">
        <dgm:presLayoutVars>
          <dgm:bulletEnabled val="1"/>
        </dgm:presLayoutVars>
      </dgm:prSet>
      <dgm:spPr/>
      <dgm:t>
        <a:bodyPr/>
        <a:lstStyle/>
        <a:p>
          <a:endParaRPr lang="es-ES"/>
        </a:p>
      </dgm:t>
    </dgm:pt>
    <dgm:pt modelId="{49F9C1B8-A911-4460-994D-4FD8F06C0723}" type="pres">
      <dgm:prSet presAssocID="{B351A67B-F985-4845-8376-93B1C6338E87}" presName="left_23_2" presStyleLbl="node1" presStyleIdx="4" presStyleCnt="5">
        <dgm:presLayoutVars>
          <dgm:bulletEnabled val="1"/>
        </dgm:presLayoutVars>
      </dgm:prSet>
      <dgm:spPr/>
      <dgm:t>
        <a:bodyPr/>
        <a:lstStyle/>
        <a:p>
          <a:endParaRPr lang="es-ES"/>
        </a:p>
      </dgm:t>
    </dgm:pt>
  </dgm:ptLst>
  <dgm:cxnLst>
    <dgm:cxn modelId="{40F1AA23-ADD8-48B5-AF50-6A26E5ACA523}" type="presOf" srcId="{82AD06FD-1E7C-4035-9641-D5F5198EFB93}" destId="{22B001D5-7291-4B42-B768-0F8E6E3275BB}" srcOrd="0" destOrd="0" presId="urn:microsoft.com/office/officeart/2005/8/layout/balance1"/>
    <dgm:cxn modelId="{B8EC86A6-E0E9-40F5-9D9E-6CEA50FD706F}" srcId="{B351A67B-F985-4845-8376-93B1C6338E87}" destId="{CC0FD029-D0E6-4238-8689-9D2B2CA2F016}" srcOrd="0" destOrd="0" parTransId="{0C1DBE2F-7D3C-4823-9BCB-AB4A2B041E57}" sibTransId="{5C465222-20D6-45D3-9392-54A8E8A263D0}"/>
    <dgm:cxn modelId="{5E02DBFD-BFEE-468A-9F82-67685094E7DC}" type="presOf" srcId="{D5DD97B8-1E08-4A69-BB00-76864FC88FFF}" destId="{B1F6FD2F-914F-4916-B16F-F3EA6A000396}" srcOrd="0" destOrd="0" presId="urn:microsoft.com/office/officeart/2005/8/layout/balance1"/>
    <dgm:cxn modelId="{A5318388-5EDD-43A7-8FF4-B9578C84B20E}" srcId="{B351A67B-F985-4845-8376-93B1C6338E87}" destId="{13104308-7649-4871-8F21-0FF45F9D5122}" srcOrd="1" destOrd="0" parTransId="{6265DD5A-1EF0-4F24-A4B9-0F53669C4B53}" sibTransId="{68F0080A-CE7E-4AE1-A08D-D2EB5EC76359}"/>
    <dgm:cxn modelId="{B8CABDBC-DF11-4C80-BA6B-EF5090D59442}" type="presOf" srcId="{B351A67B-F985-4845-8376-93B1C6338E87}" destId="{15839655-046F-46E9-9E1E-35FC9C551CBD}" srcOrd="0" destOrd="0" presId="urn:microsoft.com/office/officeart/2005/8/layout/balance1"/>
    <dgm:cxn modelId="{815853D2-FFB0-4929-A864-8E29E0CA4736}" type="presOf" srcId="{13104308-7649-4871-8F21-0FF45F9D5122}" destId="{8C09BAC7-B312-4F58-8524-3C1C8673770B}" srcOrd="0" destOrd="0" presId="urn:microsoft.com/office/officeart/2005/8/layout/balance1"/>
    <dgm:cxn modelId="{EE90A97E-C508-458D-AFBC-822DE20144EB}" type="presOf" srcId="{ADD8BD3E-0D9C-45CC-8D58-E2ACC64E4B04}" destId="{237A8A15-3AC3-4399-B488-6C68E40C7980}" srcOrd="0" destOrd="0" presId="urn:microsoft.com/office/officeart/2005/8/layout/balance1"/>
    <dgm:cxn modelId="{35620FD2-03AC-488D-94AB-191DA7E1EEC6}" type="presOf" srcId="{BECFE493-22E8-429B-9A3A-6B64E83AC6C6}" destId="{49F9C1B8-A911-4460-994D-4FD8F06C0723}" srcOrd="0" destOrd="0" presId="urn:microsoft.com/office/officeart/2005/8/layout/balance1"/>
    <dgm:cxn modelId="{CAE55631-7294-4776-987B-BA7DDB0A912F}" srcId="{13104308-7649-4871-8F21-0FF45F9D5122}" destId="{D5DD97B8-1E08-4A69-BB00-76864FC88FFF}" srcOrd="1" destOrd="0" parTransId="{3E7A9307-1FE8-4A36-9AD2-3FE060502280}" sibTransId="{FB8D62A1-A666-4768-9931-71FBC5AF1C69}"/>
    <dgm:cxn modelId="{F71E3B6C-6E32-40D4-ACF1-E0E5D6B09097}" srcId="{CC0FD029-D0E6-4238-8689-9D2B2CA2F016}" destId="{BECFE493-22E8-429B-9A3A-6B64E83AC6C6}" srcOrd="1" destOrd="0" parTransId="{43AB084B-6968-4E52-8267-663AC8442E54}" sibTransId="{FF919001-1C82-4C07-B644-28DE2ED970FC}"/>
    <dgm:cxn modelId="{260B7C6F-88AC-4F36-AA93-486C566FE675}" type="presOf" srcId="{CC0FD029-D0E6-4238-8689-9D2B2CA2F016}" destId="{9F617EA5-0AA2-4715-9E72-D69EE147DAC6}" srcOrd="0" destOrd="0" presId="urn:microsoft.com/office/officeart/2005/8/layout/balance1"/>
    <dgm:cxn modelId="{34D92F43-3DCD-40AC-8570-FA78D211D2E9}" srcId="{13104308-7649-4871-8F21-0FF45F9D5122}" destId="{ADD8BD3E-0D9C-45CC-8D58-E2ACC64E4B04}" srcOrd="0" destOrd="0" parTransId="{9A3FD0F7-3DB6-4F3C-96AE-4B52D2223CEF}" sibTransId="{C99CBD1E-3811-4D64-90CF-F83486692EF1}"/>
    <dgm:cxn modelId="{731FCD07-3859-44FB-BD99-2898D6C63C67}" type="presOf" srcId="{BE4361D9-44C5-45BC-A0D4-4ACBE391D30B}" destId="{179A0C4B-ABF6-4D67-B4F9-E0D4317B1172}" srcOrd="0" destOrd="0" presId="urn:microsoft.com/office/officeart/2005/8/layout/balance1"/>
    <dgm:cxn modelId="{F52CC3AE-0628-4BA7-9094-0EE690CE7C27}" srcId="{CC0FD029-D0E6-4238-8689-9D2B2CA2F016}" destId="{82AD06FD-1E7C-4035-9641-D5F5198EFB93}" srcOrd="0" destOrd="0" parTransId="{E114BAC5-8876-4C91-9F88-4D42959BBAC7}" sibTransId="{F79BE1A4-691F-42C2-AC6D-4DCFBCA9BB2F}"/>
    <dgm:cxn modelId="{2A8D5786-0B41-45AD-A02A-F404BF1F288B}" srcId="{13104308-7649-4871-8F21-0FF45F9D5122}" destId="{BE4361D9-44C5-45BC-A0D4-4ACBE391D30B}" srcOrd="2" destOrd="0" parTransId="{8A0E8D90-28FD-49BB-BB4F-A1E7D3B3E5FF}" sibTransId="{FD867BDF-4ADF-4A9F-83EB-37B724533FC1}"/>
    <dgm:cxn modelId="{0E07E363-D021-486B-B77B-FD5AECD73B41}" type="presParOf" srcId="{15839655-046F-46E9-9E1E-35FC9C551CBD}" destId="{2C4EBEB0-C0C4-439F-9E2C-5C3170DE25EC}" srcOrd="0" destOrd="0" presId="urn:microsoft.com/office/officeart/2005/8/layout/balance1"/>
    <dgm:cxn modelId="{5F35B293-28A5-4583-BAD4-E109ED507F2C}" type="presParOf" srcId="{15839655-046F-46E9-9E1E-35FC9C551CBD}" destId="{EB1219E6-0AE8-41E2-A133-6FAF86CE0C80}" srcOrd="1" destOrd="0" presId="urn:microsoft.com/office/officeart/2005/8/layout/balance1"/>
    <dgm:cxn modelId="{8B129427-F601-4392-BBAC-99C415221580}" type="presParOf" srcId="{EB1219E6-0AE8-41E2-A133-6FAF86CE0C80}" destId="{9F617EA5-0AA2-4715-9E72-D69EE147DAC6}" srcOrd="0" destOrd="0" presId="urn:microsoft.com/office/officeart/2005/8/layout/balance1"/>
    <dgm:cxn modelId="{622E7111-018B-4B29-8D1F-B92014807AF8}" type="presParOf" srcId="{EB1219E6-0AE8-41E2-A133-6FAF86CE0C80}" destId="{8C09BAC7-B312-4F58-8524-3C1C8673770B}" srcOrd="1" destOrd="0" presId="urn:microsoft.com/office/officeart/2005/8/layout/balance1"/>
    <dgm:cxn modelId="{53774A67-FF4F-499C-8814-4BC5D151A700}" type="presParOf" srcId="{15839655-046F-46E9-9E1E-35FC9C551CBD}" destId="{FD6E3C8A-F3AE-4191-ACB6-5DF89EDBEED8}" srcOrd="2" destOrd="0" presId="urn:microsoft.com/office/officeart/2005/8/layout/balance1"/>
    <dgm:cxn modelId="{B82D5302-938B-4630-865A-2B874BA5889E}" type="presParOf" srcId="{FD6E3C8A-F3AE-4191-ACB6-5DF89EDBEED8}" destId="{D12DA549-9C01-4976-8D57-B72061295753}" srcOrd="0" destOrd="0" presId="urn:microsoft.com/office/officeart/2005/8/layout/balance1"/>
    <dgm:cxn modelId="{BCE87C93-7D3C-43A4-AC2C-B4F2204F38E6}" type="presParOf" srcId="{FD6E3C8A-F3AE-4191-ACB6-5DF89EDBEED8}" destId="{01AC014E-C2ED-49B2-B561-B6A70A1C7256}" srcOrd="1" destOrd="0" presId="urn:microsoft.com/office/officeart/2005/8/layout/balance1"/>
    <dgm:cxn modelId="{79D66516-BABF-4660-BEEF-BF726B94E5D8}" type="presParOf" srcId="{FD6E3C8A-F3AE-4191-ACB6-5DF89EDBEED8}" destId="{278DCAB8-CEFA-441B-B9DD-F2523B190742}" srcOrd="2" destOrd="0" presId="urn:microsoft.com/office/officeart/2005/8/layout/balance1"/>
    <dgm:cxn modelId="{8DFA12B0-76AA-4D28-8422-C1D9B3DB84F4}" type="presParOf" srcId="{FD6E3C8A-F3AE-4191-ACB6-5DF89EDBEED8}" destId="{237A8A15-3AC3-4399-B488-6C68E40C7980}" srcOrd="3" destOrd="0" presId="urn:microsoft.com/office/officeart/2005/8/layout/balance1"/>
    <dgm:cxn modelId="{75E3B99E-C99B-4D14-9ACC-ABD12BCE9787}" type="presParOf" srcId="{FD6E3C8A-F3AE-4191-ACB6-5DF89EDBEED8}" destId="{B1F6FD2F-914F-4916-B16F-F3EA6A000396}" srcOrd="4" destOrd="0" presId="urn:microsoft.com/office/officeart/2005/8/layout/balance1"/>
    <dgm:cxn modelId="{01889A80-5841-404F-BB29-831C5EBDCF85}" type="presParOf" srcId="{FD6E3C8A-F3AE-4191-ACB6-5DF89EDBEED8}" destId="{179A0C4B-ABF6-4D67-B4F9-E0D4317B1172}" srcOrd="5" destOrd="0" presId="urn:microsoft.com/office/officeart/2005/8/layout/balance1"/>
    <dgm:cxn modelId="{0DB0BBDC-633B-42EA-8381-F038F0A75262}" type="presParOf" srcId="{FD6E3C8A-F3AE-4191-ACB6-5DF89EDBEED8}" destId="{22B001D5-7291-4B42-B768-0F8E6E3275BB}" srcOrd="6" destOrd="0" presId="urn:microsoft.com/office/officeart/2005/8/layout/balance1"/>
    <dgm:cxn modelId="{EE85EB38-51C2-4F3D-89A7-1A7B5703419F}" type="presParOf" srcId="{FD6E3C8A-F3AE-4191-ACB6-5DF89EDBEED8}" destId="{49F9C1B8-A911-4460-994D-4FD8F06C0723}" srcOrd="7" destOrd="0" presId="urn:microsoft.com/office/officeart/2005/8/layout/balance1"/>
  </dgm:cxnLst>
  <dgm:bg/>
  <dgm:whole/>
</dgm:dataModel>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B2D959-FA36-4059-B9D6-A3645276BFD0}" type="datetimeFigureOut">
              <a:rPr lang="es-ES" smtClean="0"/>
              <a:pPr/>
              <a:t>05/08/2014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E5D8A0-47FB-4AB2-A7C8-F786A6B46AB3}"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ES" baseline="0" dirty="0" smtClean="0"/>
              <a:t>Con la información contenida en el documento final de evaluación de riesgos (informe preliminar de evaluación, más todas las matrices donde se definen las exposiciones a los riegos psicosociales, su localización, origen y medidas preventivas propuestas), el GT dispone de toda la información necesaria para ordenar, concretar, planificar e implementar las medidas preventivas. </a:t>
            </a:r>
          </a:p>
          <a:p>
            <a:endParaRPr lang="es-ES" baseline="0" dirty="0" smtClean="0"/>
          </a:p>
          <a:p>
            <a:r>
              <a:rPr lang="es-ES" baseline="0" dirty="0" smtClean="0"/>
              <a:t>Para ordenar la información del documento final de evaluación, se propone el uso de una matriz de planificación de la actividad preventiva, que está explicado en el manual del método, comenzando por definir la finalidad que se pretende conseguir con la puesta en práctica de cada medida preventiva propuesta (objetivo) y la localización de la exposición (ámbito de aplicación de la medida preventiva). </a:t>
            </a:r>
          </a:p>
          <a:p>
            <a:endParaRPr lang="es-ES" baseline="0" dirty="0" smtClean="0">
              <a:solidFill>
                <a:srgbClr val="FF0000"/>
              </a:solidFill>
            </a:endParaRPr>
          </a:p>
          <a:p>
            <a:r>
              <a:rPr lang="es-ES" baseline="0" dirty="0" smtClean="0"/>
              <a:t>Finalmente deberán concretarse los recursos necesarios para implementar cada medida. </a:t>
            </a:r>
          </a:p>
          <a:p>
            <a:r>
              <a:rPr lang="es-ES" baseline="0" dirty="0" smtClean="0"/>
              <a:t>Deberá priorizarse qué medidas preventivas se implementan antes y después y para ello se deberá tener en cuenta una serie de criterios de priorización. </a:t>
            </a:r>
          </a:p>
          <a:p>
            <a:endParaRPr lang="es-ES" baseline="0" dirty="0" smtClean="0"/>
          </a:p>
          <a:p>
            <a:r>
              <a:rPr lang="es-ES" baseline="0" dirty="0" smtClean="0"/>
              <a:t>Una vez acordadas las medidas preventivas deben ponerse en marcha y realizar un seguimiento de su cumplimiento, según lo que se haya acordado en el GT</a:t>
            </a:r>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Incorpora conocimiento y metodología</a:t>
            </a:r>
            <a:r>
              <a:rPr lang="es-ES" baseline="0" dirty="0" smtClean="0"/>
              <a:t> científica. Gracias al conocimiento científico podemos identificar las características de la organización del trabajo que afectan a la salud, y podemos identificarlas, localizarlas, medirlas y actuar eliminándolas o reduciéndolas. </a:t>
            </a:r>
          </a:p>
          <a:p>
            <a:endParaRPr lang="es-ES" baseline="0" dirty="0" smtClean="0"/>
          </a:p>
          <a:p>
            <a:r>
              <a:rPr lang="es-ES" baseline="0" dirty="0" smtClean="0"/>
              <a:t>Desde los primeros estudios publicados hace más de 80 años, se han formulado numerosos modelos científicos explicativos de la relación entre la exposición a los factores psicosociales, el estrés y la salud. Estos modelos permiten identificar las características de la organización del trabajo que afectan a la salud, conocido como la Teoría general del estrés, que agrupa estas características en grandes grupos de factores de riesgo psicosocial.  Estos son los grandes grupos que deben incluirse en las evaluaciones de riesgo en las empresas. </a:t>
            </a:r>
          </a:p>
          <a:p>
            <a:endParaRPr lang="es-ES" baseline="0" dirty="0" smtClean="0"/>
          </a:p>
          <a:p>
            <a:r>
              <a:rPr lang="es-ES" baseline="0" dirty="0" smtClean="0"/>
              <a:t>Para conseguir una menor complejidad conceptual que sea abordable por las empresas, estos grandes grupos deben dividirse en unidades más pequeñas. </a:t>
            </a:r>
          </a:p>
          <a:p>
            <a:endParaRPr lang="es-ES" baseline="0" dirty="0" smtClean="0"/>
          </a:p>
          <a:p>
            <a:r>
              <a:rPr lang="es-ES" baseline="0" dirty="0" smtClean="0"/>
              <a:t>Las 20 dimensiones psicosociales que mide el método, son las más aceptadas internacionalmente y las que utilizan la mayoría de métodos que pretenden medir exposiciones a factores psicosociales en el ámbito laboral, en el entorno europeo.  </a:t>
            </a:r>
          </a:p>
          <a:p>
            <a:endParaRPr lang="es-ES" baseline="0" dirty="0" smtClean="0"/>
          </a:p>
          <a:p>
            <a:r>
              <a:rPr lang="es-ES" baseline="0" dirty="0" smtClean="0"/>
              <a:t>Aunque cada una de ellas constituye una entidad conceptualmente diferenciada, son interdependientes en distinta medida. </a:t>
            </a:r>
          </a:p>
          <a:p>
            <a:endParaRPr lang="es-ES" dirty="0"/>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ES" baseline="0" dirty="0" smtClean="0"/>
              <a:t>Una evaluación de riesgos de calidad debe utilizar como instrumento para la toma de datos, un cuestionario estandarizado. El cuestionario estandarizado que utiliza la metodología COPSOQ-istas21, ha sido adaptado y validado desde su lengua original, que es la danesa, siguiendo para ello la metodología internacionalmente aceptada. </a:t>
            </a:r>
          </a:p>
          <a:p>
            <a:endParaRPr lang="es-ES" baseline="0" dirty="0" smtClean="0"/>
          </a:p>
          <a:p>
            <a:r>
              <a:rPr lang="es-ES" baseline="0" dirty="0" smtClean="0"/>
              <a:t>El cuestionario de la versión 2 está formado por 109 preguntas, 25 sobre condiciones de empleo y trabajo, 69 sobre factores psicosociales y 15 sobre salud y bienestar. </a:t>
            </a:r>
          </a:p>
          <a:p>
            <a:endParaRPr lang="es-ES" baseline="0" dirty="0" smtClean="0"/>
          </a:p>
          <a:p>
            <a:r>
              <a:rPr lang="es-ES" baseline="0" dirty="0" smtClean="0"/>
              <a:t>Ya hemos visto que los métodos de evaluación psicosocial deben basarse en la experiencia de trabajadoras y trabajadores, por ello </a:t>
            </a:r>
            <a:r>
              <a:rPr lang="es-ES" sz="1200" kern="1200" baseline="0" dirty="0" smtClean="0">
                <a:solidFill>
                  <a:schemeClr val="tx1"/>
                </a:solidFill>
                <a:latin typeface="+mn-lt"/>
                <a:ea typeface="+mn-ea"/>
                <a:cs typeface="+mn-cs"/>
              </a:rPr>
              <a:t> un requisito del método es que la evaluación se base en la información recabada a través de técnicas que se centren en la participación de los protagonistas. </a:t>
            </a:r>
          </a:p>
          <a:p>
            <a:endParaRPr lang="es-ES" sz="1200" kern="1200" baseline="0" dirty="0" smtClean="0">
              <a:solidFill>
                <a:schemeClr val="tx1"/>
              </a:solidFill>
              <a:latin typeface="+mn-lt"/>
              <a:ea typeface="+mn-ea"/>
              <a:cs typeface="+mn-cs"/>
            </a:endParaRPr>
          </a:p>
          <a:p>
            <a:r>
              <a:rPr lang="es-ES" sz="1200" kern="1200" baseline="0" dirty="0" smtClean="0">
                <a:solidFill>
                  <a:schemeClr val="tx1"/>
                </a:solidFill>
                <a:latin typeface="+mn-lt"/>
                <a:ea typeface="+mn-ea"/>
                <a:cs typeface="+mn-cs"/>
              </a:rPr>
              <a:t>Para que exista una participación sincera por parte de la plantilla, debe utilizarse como forma de recogida de datos, un cuestionario individual, validado ( se ha comprobado que mide lo que dice medir) y fiable (se ha comprobado que todas las medidas que produce son repetibles) por ser un procedimiento estandarizado que permite recabar información de un grupo amplio de personas. </a:t>
            </a:r>
            <a:endParaRPr lang="es-ES" baseline="0" dirty="0" smtClean="0"/>
          </a:p>
          <a:p>
            <a:endParaRPr lang="es-ES" baseline="0" dirty="0" smtClean="0"/>
          </a:p>
          <a:p>
            <a:endParaRPr lang="es-ES" dirty="0"/>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ES" dirty="0" smtClean="0"/>
              <a:t>La epidemiología es una disciplina científica</a:t>
            </a:r>
            <a:r>
              <a:rPr lang="es-ES" baseline="0" dirty="0" smtClean="0"/>
              <a:t> de la salud pública que ayuda a estudiar y describir las enfermedades que se presentan en una determinada población</a:t>
            </a:r>
            <a:endParaRPr lang="es-ES" dirty="0" smtClean="0"/>
          </a:p>
          <a:p>
            <a:endParaRPr lang="es-ES" dirty="0" smtClean="0"/>
          </a:p>
          <a:p>
            <a:r>
              <a:rPr lang="es-ES" dirty="0" smtClean="0"/>
              <a:t>La metodología </a:t>
            </a:r>
            <a:r>
              <a:rPr lang="es-ES" dirty="0" err="1" smtClean="0"/>
              <a:t>CoPsoQ</a:t>
            </a:r>
            <a:r>
              <a:rPr lang="es-ES" dirty="0" smtClean="0"/>
              <a:t>, compara los resultados obtenidos</a:t>
            </a:r>
            <a:r>
              <a:rPr lang="es-ES" baseline="0" dirty="0" smtClean="0"/>
              <a:t> en una determinada población  de referencia con los resultados de la empresa objeto de evaluación, para ello </a:t>
            </a:r>
            <a:r>
              <a:rPr lang="es-ES" dirty="0" smtClean="0"/>
              <a:t>utiliza unidades</a:t>
            </a:r>
            <a:r>
              <a:rPr lang="es-ES" baseline="0" dirty="0" smtClean="0"/>
              <a:t> de análisis (que son condiciones  de trabajo demográficas para las que los estudios científicos han demostrado que puede existir una desigualdad en la exposición a los factores psicosociales) y que en el método se reflejan, por un lado, en siete preguntas del cuestionario sobre condiciones sociales y demográficas: puesto, departamento, sexo, edad, antigüedad, relación laboral, horario. Estas son precisamente las 7 únicas preguntas del cuestionario cuyas opciones de respuesta se pueden modificar o eliminar para adaptarlas a las circunstancias de cada empresa, más las preguntas sobre sexo y edad, que pueden eliminarse para garantizar el anonimato de los puestos de trabajo y la confidencialidad de los datos de las personas que rellenan el cuestionario.  </a:t>
            </a:r>
          </a:p>
          <a:p>
            <a:endParaRPr lang="es-ES" baseline="0" dirty="0" smtClean="0"/>
          </a:p>
          <a:p>
            <a:r>
              <a:rPr lang="es-ES" baseline="0" dirty="0" smtClean="0"/>
              <a:t>El método mostrará los resultados de la evaluación para cada una de esas unidades de análisis y para valorar la situación comparará esos resultados con los de la población de referencia. </a:t>
            </a:r>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ES" sz="1200" kern="1200" dirty="0" smtClean="0">
                <a:solidFill>
                  <a:schemeClr val="tx1"/>
                </a:solidFill>
                <a:latin typeface="+mn-lt"/>
                <a:ea typeface="+mn-ea"/>
                <a:cs typeface="+mn-cs"/>
              </a:rPr>
              <a:t>¿Cómo se han calculado los valores de la población de referencia y cómo se hace la comparación en el método?</a:t>
            </a: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La población que se ha utilizado como referencia para el cálculo es una muestra representativa de la población asalariada en España (total de 5100 personas) a la que se ha pasado el cuestionario en el año 2010. </a:t>
            </a:r>
          </a:p>
          <a:p>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El método compara los resultados de la empresa con los de la población de referencia y acaba situando a la plantilla evaluada siguiendo una codificación de colores como la de los semáforos de tráfico en rojo, (peor situación para su salud), amarillo (situación intermedia para su salud) o verde (situación más favorable para su salud) y nos</a:t>
            </a:r>
            <a:r>
              <a:rPr lang="es-ES" sz="1200" kern="1200" baseline="0" dirty="0" smtClean="0">
                <a:solidFill>
                  <a:schemeClr val="tx1"/>
                </a:solidFill>
                <a:latin typeface="+mn-lt"/>
                <a:ea typeface="+mn-ea"/>
                <a:cs typeface="+mn-cs"/>
              </a:rPr>
              <a:t> da la información para las 20 dimensiones psicosociales que mide en su conjunto,  identificando cuáles son las más y menos problemáticas en la empresa.</a:t>
            </a:r>
          </a:p>
          <a:p>
            <a:pPr marL="0" marR="0" indent="0" algn="l" defTabSz="914400" rtl="0" eaLnBrk="1" fontAlgn="auto" latinLnBrk="0" hangingPunct="1">
              <a:lnSpc>
                <a:spcPct val="100000"/>
              </a:lnSpc>
              <a:spcBef>
                <a:spcPts val="0"/>
              </a:spcBef>
              <a:spcAft>
                <a:spcPts val="0"/>
              </a:spcAft>
              <a:buClrTx/>
              <a:buSzTx/>
              <a:buFontTx/>
              <a:buNone/>
              <a:tabLst/>
              <a:defRPr/>
            </a:pPr>
            <a:endParaRPr lang="es-E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latin typeface="+mn-lt"/>
                <a:ea typeface="+mn-ea"/>
                <a:cs typeface="+mn-cs"/>
              </a:rPr>
              <a:t>La diferencia entre las columnas gruesas y delgadas nos indica la situación de la empresa analizada, comparada con la población de referencia, de forma que si la situación de exposición de la empresa fuera igual que la de la población de referencia, las zonas roja, amarilla y verde de las columnas ancha y estrecha, serían iguales. Si todas las columnas gruesas sobrepasan el 50% de prevalencia en situación desfavorable, deberemos considerar que la exposición es generalizada</a:t>
            </a:r>
          </a:p>
          <a:p>
            <a:endParaRPr lang="es-ES" baseline="0" dirty="0" smtClean="0"/>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ES" baseline="0" dirty="0" smtClean="0"/>
              <a:t>La técnica de la triangulación viene a decir que cuanto mayor sea la variedad de los datos y número de investigadores o personas conocedoras de un problema específico, más fiables serán los resultados de las discusión. </a:t>
            </a:r>
          </a:p>
          <a:p>
            <a:endParaRPr lang="es-ES" baseline="0" dirty="0" smtClean="0"/>
          </a:p>
          <a:p>
            <a:r>
              <a:rPr lang="es-ES" baseline="0" dirty="0" smtClean="0"/>
              <a:t>Esta técnica, muy utilizada en investigación social, traída a la metodología COPSOQ, se aplica en el funcionamiento del grupo de trabajo (donde se combina la visión de la representación de la empresa, la representación de los trabajadores y el asesoramiento técnico), facilitando la comprensión de los resultados del proceso y aumentando la validez y la fiabilidad de los mismos </a:t>
            </a:r>
          </a:p>
          <a:p>
            <a:endParaRPr lang="es-ES" baseline="0" dirty="0" smtClean="0"/>
          </a:p>
          <a:p>
            <a:r>
              <a:rPr lang="es-ES" baseline="0" dirty="0" smtClean="0"/>
              <a:t>Las cláusulas del acuerdo que garantizan la aplicación de esta técnica son: </a:t>
            </a:r>
          </a:p>
          <a:p>
            <a:endParaRPr lang="es-ES" baseline="0" dirty="0" smtClean="0"/>
          </a:p>
          <a:p>
            <a:pPr>
              <a:buFont typeface="Arial" pitchFamily="34" charset="0"/>
              <a:buChar char="•"/>
            </a:pPr>
            <a:r>
              <a:rPr lang="es-ES" baseline="0" dirty="0" smtClean="0"/>
              <a:t>  Por un lado las relacionadas con el funcionamiento del GT (que ya hemos visto anteriormente)</a:t>
            </a:r>
          </a:p>
          <a:p>
            <a:endParaRPr lang="es-ES" baseline="0" dirty="0" smtClean="0"/>
          </a:p>
          <a:p>
            <a:pPr>
              <a:buFont typeface="Arial" pitchFamily="34" charset="0"/>
              <a:buChar char="•"/>
            </a:pPr>
            <a:r>
              <a:rPr lang="es-ES" baseline="0" dirty="0" smtClean="0"/>
              <a:t>  Por otro lado, las relacionadas con la participación de toda la plantilla. Los riesgos psicosociales tienen que ver con condiciones de trabajo que difícilmente se ven o se tocan. Por ello un requisito del método </a:t>
            </a:r>
            <a:r>
              <a:rPr lang="es-ES" sz="1200" kern="1200" baseline="0" dirty="0" smtClean="0">
                <a:solidFill>
                  <a:schemeClr val="tx1"/>
                </a:solidFill>
                <a:latin typeface="+mn-lt"/>
                <a:ea typeface="+mn-ea"/>
                <a:cs typeface="+mn-cs"/>
              </a:rPr>
              <a:t>es que la evaluación se base en la información recabada a través de técnicas que se centren en la participación de los protagonistas. </a:t>
            </a:r>
            <a:endParaRPr lang="es-ES" baseline="0" dirty="0" smtClean="0"/>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lnSpcReduction="10000"/>
          </a:bodyPr>
          <a:lstStyle/>
          <a:p>
            <a:r>
              <a:rPr lang="es-ES" baseline="0" dirty="0" smtClean="0"/>
              <a:t>Por un lado la Ley de prevención de Riesgos laborales, establece que la intervención preventiva debe ir dirigida al origen de los riesgos, y por otro lado, tras años de investigación ha quedado demostrado que las intervenciones más efectivas son aquellas que actúan en el origen de las exposiciones psicosociales. </a:t>
            </a:r>
          </a:p>
          <a:p>
            <a:endParaRPr lang="es-ES" baseline="0" dirty="0" smtClean="0"/>
          </a:p>
          <a:p>
            <a:r>
              <a:rPr lang="es-ES" baseline="0" dirty="0" smtClean="0"/>
              <a:t>Por ello el proceso de intervención que prevé la metodología COPSOQ-istas21, facilita la identificación del origen de las exposiciones psicosociales nocivas, de formas diferentes y complementarias: </a:t>
            </a:r>
          </a:p>
          <a:p>
            <a:endParaRPr lang="es-ES" baseline="0" dirty="0" smtClean="0"/>
          </a:p>
          <a:p>
            <a:r>
              <a:rPr lang="es-ES" baseline="0" dirty="0" smtClean="0"/>
              <a:t>En el gráfico de resultados cruzados de dimensión psicosocial por unidad de análisis (en el ejemplo: inseguridad sobre el empleo por puesto de trabajo), las columnas gruesas representan los distintos puestos de trabajo, departamento o sexos de la empresa evaluada (en este caso los distintos puestos de trabajo) y nos indican la localización de la exposición.</a:t>
            </a:r>
            <a:r>
              <a:rPr lang="es-ES" sz="1200" kern="1200" baseline="0" dirty="0" smtClean="0">
                <a:solidFill>
                  <a:schemeClr val="tx1"/>
                </a:solidFill>
                <a:latin typeface="+mn-lt"/>
                <a:ea typeface="+mn-ea"/>
                <a:cs typeface="+mn-cs"/>
              </a:rPr>
              <a:t> Estos gráficos ayudan a localizar la exposición y esto facilita enormemente la discusión sobre el origen de la exposición. </a:t>
            </a:r>
            <a:endParaRPr lang="es-ES" baseline="0" dirty="0" smtClean="0"/>
          </a:p>
          <a:p>
            <a:endParaRPr lang="es-ES" baseline="0" dirty="0" smtClean="0"/>
          </a:p>
          <a:p>
            <a:r>
              <a:rPr lang="es-ES" baseline="0" dirty="0" smtClean="0"/>
              <a:t>En la tabla de respuestas a las preguntas asociadas a cada dimensión, podemos identificar qué preguntas concentran un mayor porcentaje de la plantilla en las respuestas negativas, que son las que contribuyen a unas peores condiciones de trabajo.</a:t>
            </a:r>
          </a:p>
          <a:p>
            <a:endParaRPr lang="es-ES" baseline="0" dirty="0" smtClean="0"/>
          </a:p>
          <a:p>
            <a:r>
              <a:rPr lang="es-ES" baseline="0" dirty="0" smtClean="0"/>
              <a:t>Los resultados de las preguntas sobre condiciones de trabajo, pueden dar pistas sobre las condiciones de trabajo relacionadas con la exposición.</a:t>
            </a:r>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fontScale="92500" lnSpcReduction="20000"/>
          </a:bodyPr>
          <a:lstStyle/>
          <a:p>
            <a:r>
              <a:rPr lang="es-ES" baseline="0" dirty="0" smtClean="0"/>
              <a:t>Cada ocupación o sector de actividad puede sentir diferentes efectos sobre su salud, frente a la exposición a las 20 dimensiones psicosociales que mide el método, pero el hecho de utilizar unas mismas definiciones y un mismo instrumento de medida facilita la comparación entre ellas. Esto es fundamental desde el punto de vista preventivo. Dentro de una misma empresa existen actividades distintas  y solo si usamos el mismo método para todas ellas podremos priorizar los problemas y las medidas preventivas. </a:t>
            </a:r>
          </a:p>
          <a:p>
            <a:endParaRPr lang="es-ES" baseline="0" dirty="0" smtClean="0"/>
          </a:p>
          <a:p>
            <a:r>
              <a:rPr lang="es-ES" baseline="0" dirty="0" smtClean="0"/>
              <a:t>El sentido de la prevención es garantizar que el trabajo no sea nocivo para la salud, independientemente de la actividad y ocupación y sólo si utilizamos un método que pueda ser aplicable a la vez a distintos tipos de puestos, garantizamos que damos la misma importancia a la salud de los colectivos menos favorecidos que a la de los más favorecidos. El método COPSOSQ permite la comparación entre todos ellos y facilita la detección de desigualdades. </a:t>
            </a:r>
          </a:p>
          <a:p>
            <a:endParaRPr lang="es-ES" baseline="0" dirty="0" smtClean="0"/>
          </a:p>
          <a:p>
            <a:r>
              <a:rPr lang="es-ES" baseline="0" dirty="0" smtClean="0"/>
              <a:t>Se trata de un instrumento de uso público y gratuito, la forma de acceder a él es a través de la propia página web del método, enviando un correo electrónico y dando unos datos mínimos (para crear una base de datos con empresas que han solicitado el uso del método) se obtiene un enlace desde el que se accede a la aplicación informática. </a:t>
            </a:r>
          </a:p>
          <a:p>
            <a:endParaRPr lang="es-ES" baseline="0" dirty="0" smtClean="0"/>
          </a:p>
          <a:p>
            <a:r>
              <a:rPr lang="es-ES" baseline="0" dirty="0" smtClean="0"/>
              <a:t>El manual del método nos explica como trabajar paso a paso, a través del proceso de intervención que el método prevé. Por su parte el manual de la aplicación informática, guía de forma pautada y práctica el uso de la aplicación informática que utiliza el método.</a:t>
            </a:r>
          </a:p>
          <a:p>
            <a:endParaRPr lang="es-ES" baseline="0" dirty="0" smtClean="0"/>
          </a:p>
          <a:p>
            <a:r>
              <a:rPr lang="es-ES" baseline="0" dirty="0" smtClean="0"/>
              <a:t>A partir de ese momento se puede hacer cualquier consulta a través del correo electrónico al que contestan los propios miembros del Equipo de ISTAS en 72 horas (laborales, no fines de semana ni festivos), además de disponer de una pestaña sobre dudas frecuentes, donde se resuelven la mayoría de las preguntas planteadas. </a:t>
            </a:r>
          </a:p>
          <a:p>
            <a:endParaRPr lang="es-ES" baseline="0" dirty="0" smtClean="0"/>
          </a:p>
          <a:p>
            <a:endParaRPr lang="es-ES" baseline="0" dirty="0" smtClean="0">
              <a:solidFill>
                <a:srgbClr val="FF0000"/>
              </a:solidFill>
            </a:endParaRPr>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ES" baseline="0" dirty="0" smtClean="0"/>
              <a:t>Cumple los requisitos que marca la LPRL y el RSP, tanto en cuanto al contenido científico como en cuanto al proceso de intervención, y que son los que se detallan en el cuadro. </a:t>
            </a:r>
          </a:p>
          <a:p>
            <a:endParaRPr lang="es-ES" baseline="0" dirty="0" smtClean="0"/>
          </a:p>
          <a:p>
            <a:r>
              <a:rPr lang="es-ES" baseline="0" dirty="0" smtClean="0"/>
              <a:t>En la columna de la izquierda se detallan los principales requisitos legales que debe cumplir cualquier método de evaluación de riesgos, relacionados con: el proceso de intervención, el contenido científico, la </a:t>
            </a:r>
            <a:r>
              <a:rPr lang="es-ES" baseline="0" dirty="0" err="1" smtClean="0"/>
              <a:t>evalución</a:t>
            </a:r>
            <a:r>
              <a:rPr lang="es-ES" baseline="0" dirty="0" smtClean="0"/>
              <a:t> de riesgos y la planificación de la actividad preventiva.</a:t>
            </a:r>
          </a:p>
          <a:p>
            <a:endParaRPr lang="es-ES" baseline="0" dirty="0" smtClean="0">
              <a:solidFill>
                <a:srgbClr val="FF0000"/>
              </a:solidFill>
            </a:endParaRPr>
          </a:p>
          <a:p>
            <a:r>
              <a:rPr lang="es-ES" baseline="0" dirty="0" smtClean="0"/>
              <a:t>En la columna de la derecha se referencian los principales artículos de la Ley de Prevención de Riesgos Laborales, y el Reglamento de Servicios de Prevención, donde se apoyan dichos requisitos legales, sin que ésta pretenda ser una relación exhaustiva de los mismos y sin ahondar en el apartado concreto del articulado en el que se apoya cada requisito. (toda esta información se encuentra mucho más detallada en el manual del método. </a:t>
            </a:r>
          </a:p>
          <a:p>
            <a:endParaRPr lang="es-ES" baseline="0" dirty="0" smtClean="0"/>
          </a:p>
          <a:p>
            <a:r>
              <a:rPr lang="es-ES" baseline="0" dirty="0" smtClean="0"/>
              <a:t>En la columna del medio, destacamos los aspectos principales del método a través de los cuales incorpora dicho requisitos legales. </a:t>
            </a:r>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En</a:t>
            </a:r>
            <a:r>
              <a:rPr lang="es-ES" baseline="0" dirty="0" smtClean="0"/>
              <a:t> esta transparencia se muestras las novedades más importantes que conlleva la versión 2 del método, respecto de la versión anterior (1.5</a:t>
            </a:r>
            <a:r>
              <a:rPr lang="es-ES" baseline="0" dirty="0" smtClean="0"/>
              <a:t>), referidas a cinco </a:t>
            </a:r>
            <a:r>
              <a:rPr lang="es-ES" baseline="0" smtClean="0"/>
              <a:t>aspectos diferentes. </a:t>
            </a:r>
            <a:endParaRPr lang="es-ES" dirty="0"/>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20</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fontScale="85000" lnSpcReduction="10000"/>
          </a:bodyPr>
          <a:lstStyle/>
          <a:p>
            <a:r>
              <a:rPr lang="es-ES" sz="1200" kern="1200" baseline="0" dirty="0" smtClean="0">
                <a:solidFill>
                  <a:schemeClr val="tx1"/>
                </a:solidFill>
                <a:latin typeface="+mn-lt"/>
                <a:ea typeface="+mn-ea"/>
                <a:cs typeface="+mn-cs"/>
              </a:rPr>
              <a:t>Es una herramienta para la evaluación y prevención de los riesgos psicosociales en el trabajo. Es la adaptación para el Estado español del Cuestionario Psicosocial de Copenhague (</a:t>
            </a:r>
            <a:r>
              <a:rPr lang="es-ES" sz="1200" kern="1200" baseline="0" dirty="0" err="1" smtClean="0">
                <a:solidFill>
                  <a:schemeClr val="tx1"/>
                </a:solidFill>
                <a:latin typeface="+mn-lt"/>
                <a:ea typeface="+mn-ea"/>
                <a:cs typeface="+mn-cs"/>
              </a:rPr>
              <a:t>CoPsoQ</a:t>
            </a:r>
            <a:r>
              <a:rPr lang="es-ES" sz="1200" kern="1200" baseline="0" dirty="0" smtClean="0">
                <a:solidFill>
                  <a:schemeClr val="tx1"/>
                </a:solidFill>
                <a:latin typeface="+mn-lt"/>
                <a:ea typeface="+mn-ea"/>
                <a:cs typeface="+mn-cs"/>
              </a:rPr>
              <a:t>). Los autores y propietarios autorizan su uso, de forma gratuita, en las condiciones establecidas en el manual del método.</a:t>
            </a:r>
          </a:p>
          <a:p>
            <a:endParaRPr lang="es-ES" sz="1200" kern="1200" baseline="0" dirty="0" smtClean="0">
              <a:solidFill>
                <a:schemeClr val="tx1"/>
              </a:solidFill>
              <a:latin typeface="+mn-lt"/>
              <a:ea typeface="+mn-ea"/>
              <a:cs typeface="+mn-cs"/>
            </a:endParaRPr>
          </a:p>
          <a:p>
            <a:r>
              <a:rPr lang="es-ES" sz="1200" kern="1200" baseline="0" dirty="0" smtClean="0">
                <a:solidFill>
                  <a:schemeClr val="tx1"/>
                </a:solidFill>
                <a:latin typeface="+mn-lt"/>
                <a:ea typeface="+mn-ea"/>
                <a:cs typeface="+mn-cs"/>
              </a:rPr>
              <a:t>Las condiciones de uso vienen establecidas en la “licencia de uso” y deben cumplirse si se quiere utilizar el método: </a:t>
            </a:r>
          </a:p>
          <a:p>
            <a:endParaRPr lang="es-ES" sz="1200" kern="1200" baseline="0" dirty="0" smtClean="0">
              <a:solidFill>
                <a:schemeClr val="tx1"/>
              </a:solidFill>
              <a:latin typeface="+mn-lt"/>
              <a:ea typeface="+mn-ea"/>
              <a:cs typeface="+mn-cs"/>
            </a:endParaRPr>
          </a:p>
          <a:p>
            <a:r>
              <a:rPr lang="es-ES" sz="1200" kern="1200" baseline="0" dirty="0" smtClean="0">
                <a:solidFill>
                  <a:schemeClr val="tx1"/>
                </a:solidFill>
                <a:latin typeface="+mn-lt"/>
                <a:ea typeface="+mn-ea"/>
                <a:cs typeface="+mn-cs"/>
              </a:rPr>
              <a:t>FINALIDAD PREVENTIVA: sólo debe usarse esta metodología si se va a intervenir en origen, eliminando o disminuyendo los riesgos psicosociales. Para ello el método identifica y localiza los riesgos psicosociales y facilita y el diseño y aplicación de las medidas preventivas.</a:t>
            </a:r>
          </a:p>
          <a:p>
            <a:r>
              <a:rPr lang="es-ES" sz="1200" kern="1200" baseline="0" dirty="0" smtClean="0">
                <a:solidFill>
                  <a:schemeClr val="tx1"/>
                </a:solidFill>
                <a:latin typeface="+mn-lt"/>
                <a:ea typeface="+mn-ea"/>
                <a:cs typeface="+mn-cs"/>
              </a:rPr>
              <a:t>PARTICIPACIÓN: plantea como necesidad de la propia metodología, la participación de los representantes de la dirección, los representantes de los trabajadores (delegados y delegadas de prevención) y el asesoramiento de técnicos y técnicas de prevención. El primer paso en este proceso participativo es la firma de un acuerdo y en segundo lugar, la creación de un Grupo de Trabajo (GT) que será quien lidere el proceso y donde se garantice la participación</a:t>
            </a:r>
          </a:p>
          <a:p>
            <a:r>
              <a:rPr lang="es-ES" sz="1200" kern="1200" baseline="0" dirty="0" smtClean="0">
                <a:solidFill>
                  <a:schemeClr val="tx1"/>
                </a:solidFill>
                <a:latin typeface="+mn-lt"/>
                <a:ea typeface="+mn-ea"/>
                <a:cs typeface="+mn-cs"/>
              </a:rPr>
              <a:t>ANONIMATO Y CONFIDENCIALIDAD: la participación de las trabajadoras y trabajadores, cuando rellenan el cuestionario, que es la herramienta que incorpora el método como forma principal de recogida de información, ha de ser anónima. Y todos los datos y resultados del proceso, han de tratarse de forma confidencial por aquellas personas que los procesen (que están sujetas a los preceptos legales y éticos de protección de la intimidad y de los datos e informaciones personales)</a:t>
            </a:r>
          </a:p>
          <a:p>
            <a:r>
              <a:rPr lang="es-ES" sz="1200" kern="1200" baseline="0" dirty="0" smtClean="0">
                <a:solidFill>
                  <a:schemeClr val="tx1"/>
                </a:solidFill>
                <a:latin typeface="+mn-lt"/>
                <a:ea typeface="+mn-ea"/>
                <a:cs typeface="+mn-cs"/>
              </a:rPr>
              <a:t>NO MODIFICACIÓN: Para cumplir con la finalidad preventiva y garantizar el anonimato, algunas preguntas del cuestionario deben revisarse para adaptarse a la realidad de la empresa en la que se va a utilizar el método. Estas modificaciones se deben aprobar el en GT. Sólo se pueden modificar o eliminar las preguntas que el método prevé y en los términos estrictos previstos por el método. Si se hiciera de cualquier otra forma el proceso de informatización y análisis de datos no sería válido.</a:t>
            </a:r>
          </a:p>
          <a:p>
            <a:r>
              <a:rPr lang="es-ES" sz="1200" kern="1200" baseline="0" dirty="0" smtClean="0">
                <a:solidFill>
                  <a:schemeClr val="tx1"/>
                </a:solidFill>
                <a:latin typeface="+mn-lt"/>
                <a:ea typeface="+mn-ea"/>
                <a:cs typeface="+mn-cs"/>
              </a:rPr>
              <a:t>ACUERDO DE IMPLEMENTACIÓN: para GARANTIZAR el cumplimiento de las condiciones de uso del método se debe firmar un acuerdo que contenga entre sus cláusulas estas condiciones de uso y otros aspectos que el método prevé</a:t>
            </a:r>
          </a:p>
          <a:p>
            <a:endParaRPr lang="es-ES" sz="1200" kern="1200" baseline="0" dirty="0" smtClean="0">
              <a:solidFill>
                <a:schemeClr val="tx1"/>
              </a:solidFill>
              <a:latin typeface="+mn-lt"/>
              <a:ea typeface="+mn-ea"/>
              <a:cs typeface="+mn-cs"/>
            </a:endParaRPr>
          </a:p>
          <a:p>
            <a:endParaRPr lang="es-ES" sz="1200" kern="1200" baseline="0" dirty="0" smtClean="0">
              <a:solidFill>
                <a:schemeClr val="tx1"/>
              </a:solidFill>
              <a:latin typeface="+mn-lt"/>
              <a:ea typeface="+mn-ea"/>
              <a:cs typeface="+mn-cs"/>
            </a:endParaRPr>
          </a:p>
          <a:p>
            <a:endParaRPr lang="es-ES" dirty="0"/>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3</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r>
              <a:rPr lang="es-ES" dirty="0" smtClean="0"/>
              <a:t>Instrumento</a:t>
            </a:r>
            <a:r>
              <a:rPr lang="es-ES" baseline="0" dirty="0" smtClean="0"/>
              <a:t> internacional de prestigio: El método COPSOQ-istas21 forma parte de la metodología COPSOQ, que es un instrumento de investigación evaluación y prevención  internacional, que tiene su origen en Dinamarca</a:t>
            </a:r>
          </a:p>
          <a:p>
            <a:endParaRPr lang="es-ES" baseline="0" dirty="0" smtClean="0"/>
          </a:p>
          <a:p>
            <a:r>
              <a:rPr lang="es-ES" baseline="0" dirty="0" smtClean="0"/>
              <a:t>En la actualidad está disponible en más de 25 lenguas, se encuentra referenciado en más de 140 publicaciones en revistas científicas indexadas en </a:t>
            </a:r>
            <a:r>
              <a:rPr lang="es-ES" baseline="0" dirty="0" err="1" smtClean="0"/>
              <a:t>Medline</a:t>
            </a:r>
            <a:r>
              <a:rPr lang="es-ES" baseline="0" dirty="0" smtClean="0"/>
              <a:t> (</a:t>
            </a:r>
            <a:r>
              <a:rPr lang="es-ES" baseline="0" dirty="0" err="1" smtClean="0"/>
              <a:t>Pubmed</a:t>
            </a:r>
            <a:r>
              <a:rPr lang="es-ES" baseline="0" dirty="0" smtClean="0"/>
              <a:t>) y lo citan como método de referencia tanto la propia Organización Mundial de la Salud como la Agencia Europea para la Seguridad y Salud en el trabajo, que lo muestra como referencia de buena práctica. </a:t>
            </a:r>
          </a:p>
          <a:p>
            <a:endParaRPr lang="es-ES" baseline="0" dirty="0" smtClean="0"/>
          </a:p>
          <a:p>
            <a:r>
              <a:rPr lang="es-ES" baseline="0" dirty="0" smtClean="0"/>
              <a:t>En la página web del método COPSOQ- istas21 podemos encontrar más información sobre su implantación a nivel internacional.</a:t>
            </a:r>
            <a:endParaRPr lang="es-ES" dirty="0"/>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lnSpcReduction="10000"/>
          </a:bodyPr>
          <a:lstStyle/>
          <a:p>
            <a:r>
              <a:rPr lang="es-ES" dirty="0" smtClean="0"/>
              <a:t>La participación es un derecho reconocido</a:t>
            </a:r>
            <a:r>
              <a:rPr lang="es-ES" baseline="0" dirty="0" smtClean="0"/>
              <a:t> legalmente y un requisito técnico imprescindible para cualquier método de evaluación de riesgos de calidad. Cualquier proceso de intervención preventiva tiene que estar integrado por el conocimiento científico y técnico y por la experiencia, que se incorpora al proceso de evaluación a través de los agentes sociales, (representantes de las y los trabajadores y directivos) o a través de los propios trabajadores y trabajadoras. </a:t>
            </a:r>
          </a:p>
          <a:p>
            <a:endParaRPr lang="es-ES" baseline="0" dirty="0" smtClean="0"/>
          </a:p>
          <a:p>
            <a:r>
              <a:rPr lang="es-ES" baseline="0" dirty="0" smtClean="0"/>
              <a:t>En este sentido, el valor que añade el método COPSOQ-istas21 es que el propio método se fundamenta en un proceso de intervención participativo, formalizado y pautado paso a paso. Por ello desde un principio el método crea un marco formal en el que se fomente esa participación y la canaliza a través del Grupo de Trabajo (GT). </a:t>
            </a:r>
            <a:br>
              <a:rPr lang="es-ES" baseline="0" dirty="0" smtClean="0"/>
            </a:br>
            <a:r>
              <a:rPr lang="es-ES" baseline="0" dirty="0" smtClean="0"/>
              <a:t/>
            </a:r>
            <a:br>
              <a:rPr lang="es-ES" baseline="0" dirty="0" smtClean="0"/>
            </a:br>
            <a:r>
              <a:rPr lang="es-ES" baseline="0" dirty="0" smtClean="0"/>
              <a:t>El GT, tiene que estar formado por los agentes sociales en la empresa (representantes de la dirección, representantes de las y los trabajadores) y contará con el asesoramiento técnico necesario. Este grupo es el motor de todo el proceso de intervención preventiva y tiene como función principal garantizar la participación, para enriquecer el conocimiento de la realidad y facilitar que las decisiones preventivas tomadas, sean más acertadas y además aceptadas por la mayoría.</a:t>
            </a:r>
            <a:endParaRPr lang="es-ES" dirty="0" smtClean="0"/>
          </a:p>
          <a:p>
            <a:endParaRPr lang="es-ES" dirty="0" smtClean="0"/>
          </a:p>
          <a:p>
            <a:r>
              <a:rPr lang="es-ES" dirty="0" smtClean="0"/>
              <a:t>El método atribuye</a:t>
            </a:r>
            <a:r>
              <a:rPr lang="es-ES" baseline="0" dirty="0" smtClean="0"/>
              <a:t> al GT un conjunto de funciones, que pueden ser ampliadas. </a:t>
            </a:r>
          </a:p>
          <a:p>
            <a:endParaRPr lang="es-ES" dirty="0" smtClean="0"/>
          </a:p>
          <a:p>
            <a:r>
              <a:rPr lang="es-ES" baseline="0" dirty="0" smtClean="0"/>
              <a:t>De hecho el éxito de todo el proceso depende fundamentalmente de la composición y el funcionamiento de este GT. </a:t>
            </a:r>
          </a:p>
          <a:p>
            <a:endParaRPr lang="es-ES" baseline="0" dirty="0" smtClean="0"/>
          </a:p>
          <a:p>
            <a:endParaRPr lang="es-ES" baseline="0" dirty="0" smtClean="0"/>
          </a:p>
          <a:p>
            <a:endParaRPr lang="es-ES" baseline="0" dirty="0" smtClean="0"/>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aseline="0" dirty="0" smtClean="0"/>
              <a:t>Pero como ya hemos dicho uno de los valores añadidos de este método es que se fundamenta en un proceso de intervención participativo, formalizado y pautado paso a paso.</a:t>
            </a:r>
            <a:endParaRPr lang="es-ES" baseline="0" dirty="0" smtClean="0">
              <a:solidFill>
                <a:srgbClr val="FF0000"/>
              </a:solidFill>
            </a:endParaRPr>
          </a:p>
          <a:p>
            <a:endParaRPr lang="es-ES" baseline="0" dirty="0" smtClean="0">
              <a:solidFill>
                <a:srgbClr val="FF0000"/>
              </a:solidFill>
            </a:endParaRPr>
          </a:p>
          <a:p>
            <a:r>
              <a:rPr lang="es-ES" baseline="0" dirty="0" smtClean="0"/>
              <a:t>Estos son los pasos que secuencialmente hay que seguir para realizar una correcta aplicación del método COPSOQ-istas21</a:t>
            </a:r>
          </a:p>
          <a:p>
            <a:endParaRPr lang="es-ES" baseline="0" dirty="0" smtClean="0"/>
          </a:p>
          <a:p>
            <a:r>
              <a:rPr lang="es-ES" baseline="0" dirty="0" smtClean="0"/>
              <a:t>Antes de comenzar con la evaluación de riesgos propiamente dicha, se debe firmar un acuerdo y constituir formalmente el Grupo de Trabajo. Nosotros nos encontraríamos en el momento de presentar el método ante el Comité de Seguridad y Salud, paso previo a la firma del acuerdo para su aplicación.  </a:t>
            </a:r>
          </a:p>
          <a:p>
            <a:endParaRPr lang="es-ES" baseline="0" dirty="0" smtClean="0">
              <a:solidFill>
                <a:srgbClr val="FF0000"/>
              </a:solidFill>
            </a:endParaRPr>
          </a:p>
          <a:p>
            <a:r>
              <a:rPr lang="es-ES" baseline="0" dirty="0" smtClean="0"/>
              <a:t>Veamos a continuación cuáles son las distintas fases del proceso de intervención y cómo el GT adquiere relevancia dejando en segundo plano al Comité de Seguridad y Salud. </a:t>
            </a:r>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fontScale="70000" lnSpcReduction="20000"/>
          </a:bodyPr>
          <a:lstStyle/>
          <a:p>
            <a:r>
              <a:rPr lang="es-ES" baseline="0" dirty="0" smtClean="0"/>
              <a:t>En el seno del CSS debe decidirse: </a:t>
            </a:r>
          </a:p>
          <a:p>
            <a:endParaRPr lang="es-ES" baseline="0" dirty="0" smtClean="0"/>
          </a:p>
          <a:p>
            <a:r>
              <a:rPr lang="es-ES" baseline="0" dirty="0" smtClean="0"/>
              <a:t>El acuerdo sobre la utilización del método debe manifestar la voluntad de aplicar el método, garantizando el cumplimiento de las condiciones establecidas en su licencia de uso y estableciendo el marco en el que se va a llevar a cabo en la empresa. </a:t>
            </a:r>
          </a:p>
          <a:p>
            <a:endParaRPr lang="es-ES" baseline="0" dirty="0" smtClean="0"/>
          </a:p>
          <a:p>
            <a:r>
              <a:rPr lang="es-ES" baseline="0" dirty="0" smtClean="0"/>
              <a:t>El anexo V del manual contiene una propuesta de acuerdo. Para concretar el acuerdo y adaptarlo a la realidad de la empresa, el CSS debe concretar tres aspectos: </a:t>
            </a:r>
          </a:p>
          <a:p>
            <a:endParaRPr lang="es-ES" baseline="0" dirty="0" smtClean="0"/>
          </a:p>
          <a:p>
            <a:pPr marL="228600" indent="-228600">
              <a:buFont typeface="+mj-lt"/>
              <a:buAutoNum type="arabicPeriod"/>
            </a:pPr>
            <a:r>
              <a:rPr lang="es-ES" baseline="0" dirty="0" smtClean="0"/>
              <a:t>¿Cuál va a ser el ámbito de evaluación? Debe realizarse sobre el conjunto de la empresa pero excepcionalmente puede realizarse de otra forma (según establece el manual del método). Si se sigue la propuesta principal del método, se hará a toda la plantilla, y en ese caso se deberá concretar si se incluyen las/os trabajadores de las empresas temporales.</a:t>
            </a:r>
          </a:p>
          <a:p>
            <a:pPr marL="228600" indent="-228600">
              <a:buFont typeface="+mj-lt"/>
              <a:buAutoNum type="arabicPeriod"/>
            </a:pPr>
            <a:r>
              <a:rPr lang="es-ES" baseline="0" dirty="0" smtClean="0"/>
              <a:t>Decidir si se incorpora la información adicional para los planes y medidas de igualdad. El conjunto de los resultados que recoge el cuestionario y que posteriormente ofrece el método y se encuentra segmentado por sexo, por lo que constituye una buena fuente de información para la fase de diagnóstico de la empresa previa a la elaboración de los planes o medidas de igualdad. </a:t>
            </a:r>
            <a:br>
              <a:rPr lang="es-ES" baseline="0" dirty="0" smtClean="0"/>
            </a:br>
            <a:r>
              <a:rPr lang="es-ES" baseline="0" dirty="0" smtClean="0"/>
              <a:t/>
            </a:r>
            <a:br>
              <a:rPr lang="es-ES" baseline="0" dirty="0" smtClean="0"/>
            </a:br>
            <a:r>
              <a:rPr lang="es-ES" baseline="0" dirty="0" smtClean="0"/>
              <a:t>Puede ocurrir que el CSS decida incluir esta información y posteriormente el Grupo de Trabajo, decida eliminar la pregunta sobre sexo (que es la fuente de esta información) por razones de anonimato. En ese caso, prevalece el criterio del anonimato y, por tanto, la decisión del Grupo de Trabajo.</a:t>
            </a:r>
          </a:p>
          <a:p>
            <a:pPr marL="228600" indent="-228600">
              <a:buFont typeface="+mj-lt"/>
              <a:buAutoNum type="arabicPeriod"/>
            </a:pPr>
            <a:r>
              <a:rPr lang="es-ES" baseline="0" dirty="0" smtClean="0"/>
              <a:t>Composición y funciones del Grupo de Trabajo. </a:t>
            </a:r>
            <a:br>
              <a:rPr lang="es-ES" baseline="0" dirty="0" smtClean="0"/>
            </a:br>
            <a:r>
              <a:rPr lang="es-ES" baseline="0" dirty="0" smtClean="0"/>
              <a:t/>
            </a:r>
            <a:br>
              <a:rPr lang="es-ES" baseline="0" dirty="0" smtClean="0"/>
            </a:br>
            <a:r>
              <a:rPr lang="es-ES" baseline="0" dirty="0" smtClean="0"/>
              <a:t>Estará formado </a:t>
            </a:r>
            <a:r>
              <a:rPr lang="es-ES" b="1" baseline="0" dirty="0" smtClean="0"/>
              <a:t>como mínimo </a:t>
            </a:r>
            <a:r>
              <a:rPr lang="es-ES" baseline="0" dirty="0" smtClean="0"/>
              <a:t>por: </a:t>
            </a:r>
          </a:p>
          <a:p>
            <a:pPr marL="685800" lvl="1" indent="-228600">
              <a:buFont typeface="Arial" pitchFamily="34" charset="0"/>
              <a:buChar char="•"/>
            </a:pPr>
            <a:r>
              <a:rPr lang="es-ES" baseline="0" dirty="0" smtClean="0"/>
              <a:t>Representantes de los trabajadores, elegidos por el Comité de empresa</a:t>
            </a:r>
          </a:p>
          <a:p>
            <a:pPr marL="685800" lvl="1" indent="-228600">
              <a:buFont typeface="Arial" pitchFamily="34" charset="0"/>
              <a:buChar char="•"/>
            </a:pPr>
            <a:r>
              <a:rPr lang="es-ES" baseline="0" dirty="0" smtClean="0"/>
              <a:t>Representantes de la dirección</a:t>
            </a:r>
          </a:p>
          <a:p>
            <a:pPr marL="228600" lvl="0" indent="-228600">
              <a:buFont typeface="Arial" pitchFamily="34" charset="0"/>
              <a:buNone/>
            </a:pPr>
            <a:r>
              <a:rPr lang="es-ES" baseline="0" dirty="0" smtClean="0"/>
              <a:t/>
            </a:r>
            <a:br>
              <a:rPr lang="es-ES" baseline="0" dirty="0" smtClean="0"/>
            </a:br>
            <a:r>
              <a:rPr lang="es-ES" baseline="0" dirty="0" smtClean="0"/>
              <a:t>Contará con el asesoramiento técnico del Servicio de Prevención</a:t>
            </a:r>
          </a:p>
          <a:p>
            <a:pPr marL="228600" lvl="0" indent="-228600">
              <a:buFont typeface="Arial" pitchFamily="34" charset="0"/>
              <a:buNone/>
            </a:pPr>
            <a:r>
              <a:rPr lang="es-ES" baseline="0" dirty="0" smtClean="0"/>
              <a:t/>
            </a:r>
            <a:br>
              <a:rPr lang="es-ES" baseline="0" dirty="0" smtClean="0"/>
            </a:br>
            <a:r>
              <a:rPr lang="es-ES" baseline="0" dirty="0" smtClean="0"/>
              <a:t>Puede estar formado, además, por: miembros del comité de Seguridad y Salud y miembros del Comité de empresa, así como por otros miembros de la dirección de la empresa que no pertenezcan al ámbito de la prevención, y también por otras personas técnicas propuestas por las partes</a:t>
            </a:r>
            <a:br>
              <a:rPr lang="es-ES" baseline="0" dirty="0" smtClean="0"/>
            </a:br>
            <a:r>
              <a:rPr lang="es-ES" baseline="0" dirty="0" smtClean="0"/>
              <a:t/>
            </a:r>
            <a:br>
              <a:rPr lang="es-ES" baseline="0" dirty="0" smtClean="0"/>
            </a:br>
            <a:r>
              <a:rPr lang="es-ES" baseline="0" dirty="0" smtClean="0"/>
              <a:t>A posteriori, para tratar temas específicos, se puede invitar a participar a cualquier persona de la plantilla con conocimiento y experiencia sobre el tema , así como a asesores externos.</a:t>
            </a:r>
          </a:p>
          <a:p>
            <a:pPr marL="228600" lvl="0" indent="-228600">
              <a:buFont typeface="Arial" pitchFamily="34" charset="0"/>
              <a:buNone/>
            </a:pPr>
            <a:endParaRPr lang="es-ES" baseline="0" dirty="0" smtClean="0"/>
          </a:p>
          <a:p>
            <a:pPr marL="228600" lvl="0" indent="-228600">
              <a:buFont typeface="Arial" pitchFamily="34" charset="0"/>
              <a:buNone/>
            </a:pPr>
            <a:r>
              <a:rPr lang="es-ES" baseline="0" dirty="0" smtClean="0"/>
              <a:t>	Deben leerse las funciones básicas que propone el método y decidir si el grupo de trabajo asumirá funciones adicionales. Una vez acordadas las funciones y la composición del GT, debe constituirse formalmente para iniciar al proceso de evaluación </a:t>
            </a:r>
          </a:p>
          <a:p>
            <a:pPr marL="685800" lvl="1" indent="-228600">
              <a:buFont typeface="Arial" pitchFamily="34" charset="0"/>
              <a:buChar char="•"/>
            </a:pPr>
            <a:endParaRPr lang="es-ES" baseline="0" dirty="0" smtClean="0">
              <a:solidFill>
                <a:srgbClr val="FF0000"/>
              </a:solidFill>
            </a:endParaRPr>
          </a:p>
          <a:p>
            <a:endParaRPr lang="es-ES" baseline="0" dirty="0" smtClean="0">
              <a:solidFill>
                <a:srgbClr val="FF0000"/>
              </a:solidFill>
            </a:endParaRPr>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fontScale="85000" lnSpcReduction="20000"/>
          </a:bodyPr>
          <a:lstStyle/>
          <a:p>
            <a:r>
              <a:rPr lang="es-ES" baseline="0" dirty="0" smtClean="0"/>
              <a:t>El grupo de trabajo ya es el motor del proceso a partir de esta segunda fase, y el objetivo principal que tiene en este momento que conseguir es que la plantilla responda al cuestionario, para que los datos sean válidos y representativos.</a:t>
            </a:r>
          </a:p>
          <a:p>
            <a:r>
              <a:rPr lang="es-ES" baseline="0" dirty="0" smtClean="0"/>
              <a:t> </a:t>
            </a:r>
          </a:p>
          <a:p>
            <a:r>
              <a:rPr lang="es-ES" baseline="0" dirty="0" smtClean="0"/>
              <a:t>El cuestionario que contiene el método COPSOQ-istas21 contiene 109 preguntas, estructuradas en tres partes, según se muestra en la tabla de distribución de las preguntas.</a:t>
            </a:r>
          </a:p>
          <a:p>
            <a:endParaRPr lang="es-ES" baseline="0" dirty="0" smtClean="0"/>
          </a:p>
          <a:p>
            <a:r>
              <a:rPr lang="es-ES" baseline="0" dirty="0" smtClean="0"/>
              <a:t>Adaptación del cuestionario: se pueden adaptar a la realidad de la empresa que se va a evaluar, aquellas preguntas que constituyen las unidades de análisis que tiene en cuenta el método. Son las preguntas para las cuales el método nos va a dar la información de la exposición a los riesgos psicosociales, además de dar la información para el conjunto de la plantilla. Cada pregunta permite una adaptación diferente que está perfectamente explicada el manual del método y en varias tablas. </a:t>
            </a:r>
            <a:br>
              <a:rPr lang="es-ES" baseline="0" dirty="0" smtClean="0"/>
            </a:br>
            <a:r>
              <a:rPr lang="es-ES" baseline="0" dirty="0" smtClean="0"/>
              <a:t/>
            </a:r>
            <a:br>
              <a:rPr lang="es-ES" baseline="0" dirty="0" smtClean="0"/>
            </a:br>
            <a:r>
              <a:rPr lang="es-ES" baseline="0" dirty="0" smtClean="0"/>
              <a:t>El grupo de trabajo debe decidir qué hacer con cada una de estas preguntas, y cómo adaptarlas y posteriormente la persona técnica del servicio de prevención, trasladará esta información a la Aplicación informática del método. </a:t>
            </a:r>
          </a:p>
          <a:p>
            <a:endParaRPr lang="es-ES" baseline="0" dirty="0" smtClean="0"/>
          </a:p>
          <a:p>
            <a:r>
              <a:rPr lang="es-ES" baseline="0" dirty="0" smtClean="0"/>
              <a:t>Diseño de sensibilización y distribución y recogida del cuestionario: El grupo de trabajo tiene como objetivo que rellene el cuestionario el 100 de la plantilla, para ello tiene que pensar en una campaña de sensibilización a la totalidad de la plantilla y de reparto y recogida del cuestionario, de forma que se preserven el anonimato y la confidencialidad de los datos  y se garantice la máxima participación. </a:t>
            </a:r>
          </a:p>
          <a:p>
            <a:endParaRPr lang="es-ES" baseline="0" dirty="0" smtClean="0"/>
          </a:p>
          <a:p>
            <a:r>
              <a:rPr lang="es-ES" baseline="0" dirty="0" smtClean="0"/>
              <a:t>Puesta en marcha del trabajo de campo: cuando ya se haya decidido cómo adaptar el cuestionario para cada una de las 7 preguntas, cómo se va a repartir el cuestionario, qué mecanismos se van a poner en marcha para facilitar la respuesta y cómo se va a recoger, y se haya introducido toda esta información en la AI , se podrá generar el cuestionario (en el Anexo VI del manual, podemos encontrar una tabla que nos resume toda la información que deberemos introducir en la AI, para poder generar el cuestionario)</a:t>
            </a:r>
            <a:r>
              <a:rPr lang="es-ES" baseline="0" dirty="0" smtClean="0">
                <a:solidFill>
                  <a:srgbClr val="FF0000"/>
                </a:solidFill>
              </a:rPr>
              <a:t/>
            </a:r>
            <a:br>
              <a:rPr lang="es-ES" baseline="0" dirty="0" smtClean="0">
                <a:solidFill>
                  <a:srgbClr val="FF0000"/>
                </a:solidFill>
              </a:rPr>
            </a:br>
            <a:r>
              <a:rPr lang="es-ES" baseline="0" dirty="0" smtClean="0">
                <a:solidFill>
                  <a:srgbClr val="FF0000"/>
                </a:solidFill>
              </a:rPr>
              <a:t/>
            </a:r>
            <a:br>
              <a:rPr lang="es-ES" baseline="0" dirty="0" smtClean="0">
                <a:solidFill>
                  <a:srgbClr val="FF0000"/>
                </a:solidFill>
              </a:rPr>
            </a:br>
            <a:endParaRPr lang="es-ES" baseline="0" dirty="0" smtClean="0">
              <a:solidFill>
                <a:srgbClr val="FF0000"/>
              </a:solidFill>
            </a:endParaRPr>
          </a:p>
          <a:p>
            <a:endParaRPr lang="es-ES" baseline="0" dirty="0" smtClean="0">
              <a:solidFill>
                <a:srgbClr val="FF0000"/>
              </a:solidFill>
            </a:endParaRPr>
          </a:p>
          <a:p>
            <a:endParaRPr lang="es-ES" baseline="0" dirty="0" smtClean="0">
              <a:solidFill>
                <a:srgbClr val="FF0000"/>
              </a:solidFill>
            </a:endParaRPr>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baseline="0" dirty="0" smtClean="0">
              <a:solidFill>
                <a:srgbClr val="FF0000"/>
              </a:solidFill>
            </a:endParaRPr>
          </a:p>
          <a:p>
            <a:r>
              <a:rPr lang="es-ES" baseline="0" dirty="0" smtClean="0"/>
              <a:t>Introducir los datos. El grupo de trabajo decide quién es la persona responsable de gestionar e informatizar los datos  y estará sujeta a secreto profesional para garantizar el anonimato y la confidencialidad. </a:t>
            </a:r>
          </a:p>
          <a:p>
            <a:endParaRPr lang="es-ES" baseline="0" dirty="0" smtClean="0"/>
          </a:p>
          <a:p>
            <a:r>
              <a:rPr lang="es-ES" baseline="0" dirty="0" smtClean="0"/>
              <a:t>No se puede hacer una lectura individual de los cuestionarios</a:t>
            </a:r>
          </a:p>
          <a:p>
            <a:endParaRPr lang="es-ES" baseline="0" dirty="0" smtClean="0"/>
          </a:p>
          <a:p>
            <a:r>
              <a:rPr lang="es-ES" baseline="0" dirty="0" smtClean="0"/>
              <a:t>Generar el informe preliminar. Lo hace el personal técnico a través de la aplicación informática, de forma automática (CON UN SOLO CLIC),  y es el documento de evaluación (en formato PDF)  que contiene los resultados de la evaluación que deberán ser interpretados por el GT. </a:t>
            </a:r>
          </a:p>
          <a:p>
            <a:endParaRPr lang="es-ES" baseline="0" dirty="0" smtClean="0"/>
          </a:p>
          <a:p>
            <a:r>
              <a:rPr lang="es-ES" baseline="0" dirty="0" smtClean="0"/>
              <a:t>El GT encontrará en el Informe Preliminar de evaluación, toda la información necesaria para identificar el origen de las exposiciones y concretar las condiciones de trabajo directamente relacionadas con la exposición a los factores psicosociales. Paso seguido estará preparado para discutir sobre las medidas preventivas con las que se elimine o reduzca la exposición, debiendo concretarlas lo máximo posible, definiendo los procesos que sean necesarios (cómo se va a hacer y qué se va a hacer). </a:t>
            </a:r>
          </a:p>
          <a:p>
            <a:endParaRPr lang="es-ES" baseline="0" dirty="0" smtClean="0">
              <a:solidFill>
                <a:srgbClr val="FF0000"/>
              </a:solidFill>
            </a:endParaRPr>
          </a:p>
          <a:p>
            <a:pPr marL="228600" indent="-228600">
              <a:buFont typeface="+mj-lt"/>
              <a:buAutoNum type="arabicPeriod"/>
            </a:pPr>
            <a:endParaRPr lang="es-ES" baseline="0" dirty="0" smtClean="0">
              <a:solidFill>
                <a:srgbClr val="FF0000"/>
              </a:solidFill>
            </a:endParaRPr>
          </a:p>
        </p:txBody>
      </p:sp>
      <p:sp>
        <p:nvSpPr>
          <p:cNvPr id="4" name="3 Marcador de número de diapositiva"/>
          <p:cNvSpPr>
            <a:spLocks noGrp="1"/>
          </p:cNvSpPr>
          <p:nvPr>
            <p:ph type="sldNum" sz="quarter" idx="10"/>
          </p:nvPr>
        </p:nvSpPr>
        <p:spPr/>
        <p:txBody>
          <a:bodyPr/>
          <a:lstStyle/>
          <a:p>
            <a:fld id="{75E5D8A0-47FB-4AB2-A7C8-F786A6B46AB3}"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5" name="Line 90"/>
          <p:cNvSpPr>
            <a:spLocks noChangeShapeType="1"/>
          </p:cNvSpPr>
          <p:nvPr/>
        </p:nvSpPr>
        <p:spPr bwMode="auto">
          <a:xfrm flipV="1">
            <a:off x="609600" y="6419850"/>
            <a:ext cx="7994651" cy="0"/>
          </a:xfrm>
          <a:prstGeom prst="line">
            <a:avLst/>
          </a:prstGeom>
          <a:noFill/>
          <a:ln w="9525">
            <a:solidFill>
              <a:schemeClr val="tx1"/>
            </a:solidFill>
            <a:round/>
            <a:headEnd/>
            <a:tailEnd/>
          </a:ln>
          <a:effectLst/>
        </p:spPr>
        <p:txBody>
          <a:bodyPr/>
          <a:lstStyle/>
          <a:p>
            <a:pPr>
              <a:defRPr/>
            </a:pPr>
            <a:endParaRPr lang="es-ES"/>
          </a:p>
        </p:txBody>
      </p:sp>
      <p:sp>
        <p:nvSpPr>
          <p:cNvPr id="6" name="Line 91"/>
          <p:cNvSpPr>
            <a:spLocks noChangeShapeType="1"/>
          </p:cNvSpPr>
          <p:nvPr/>
        </p:nvSpPr>
        <p:spPr bwMode="auto">
          <a:xfrm flipV="1">
            <a:off x="609600" y="6419850"/>
            <a:ext cx="0" cy="457200"/>
          </a:xfrm>
          <a:prstGeom prst="line">
            <a:avLst/>
          </a:prstGeom>
          <a:noFill/>
          <a:ln w="9525">
            <a:solidFill>
              <a:schemeClr val="tx1"/>
            </a:solidFill>
            <a:round/>
            <a:headEnd/>
            <a:tailEnd/>
          </a:ln>
          <a:effectLst/>
        </p:spPr>
        <p:txBody>
          <a:bodyPr/>
          <a:lstStyle/>
          <a:p>
            <a:pPr>
              <a:defRPr/>
            </a:pPr>
            <a:endParaRPr lang="es-ES"/>
          </a:p>
        </p:txBody>
      </p:sp>
      <p:sp>
        <p:nvSpPr>
          <p:cNvPr id="7" name="Rectangle 92"/>
          <p:cNvSpPr>
            <a:spLocks noChangeArrowheads="1"/>
          </p:cNvSpPr>
          <p:nvPr/>
        </p:nvSpPr>
        <p:spPr bwMode="auto">
          <a:xfrm>
            <a:off x="7235826" y="6165850"/>
            <a:ext cx="1368425" cy="254000"/>
          </a:xfrm>
          <a:prstGeom prst="rect">
            <a:avLst/>
          </a:prstGeom>
          <a:solidFill>
            <a:srgbClr val="FF0C00"/>
          </a:solidFill>
          <a:ln w="9525">
            <a:noFill/>
            <a:miter lim="800000"/>
            <a:headEnd/>
            <a:tailEnd/>
          </a:ln>
          <a:effectLst/>
        </p:spPr>
        <p:txBody>
          <a:bodyPr wrap="none" anchor="ctr"/>
          <a:lstStyle/>
          <a:p>
            <a:pPr>
              <a:defRPr/>
            </a:pPr>
            <a:endParaRPr lang="es-ES"/>
          </a:p>
        </p:txBody>
      </p:sp>
      <p:sp>
        <p:nvSpPr>
          <p:cNvPr id="5123" name="Rectangle 3"/>
          <p:cNvSpPr>
            <a:spLocks noGrp="1" noChangeArrowheads="1"/>
          </p:cNvSpPr>
          <p:nvPr>
            <p:ph type="ctrTitle"/>
          </p:nvPr>
        </p:nvSpPr>
        <p:spPr>
          <a:xfrm>
            <a:off x="685800" y="2286000"/>
            <a:ext cx="7772400" cy="1143000"/>
          </a:xfrm>
        </p:spPr>
        <p:txBody>
          <a:bodyPr/>
          <a:lstStyle>
            <a:lvl1pPr algn="ctr">
              <a:defRPr/>
            </a:lvl1pPr>
          </a:lstStyle>
          <a:p>
            <a:r>
              <a:rPr lang="es-ES"/>
              <a:t>Haga clic para modificar el estilo de título del patrón</a:t>
            </a:r>
          </a:p>
        </p:txBody>
      </p:sp>
      <p:sp>
        <p:nvSpPr>
          <p:cNvPr id="5124" name="Rectangle 4"/>
          <p:cNvSpPr>
            <a:spLocks noGrp="1" noChangeArrowheads="1"/>
          </p:cNvSpPr>
          <p:nvPr>
            <p:ph type="subTitle" idx="1"/>
          </p:nvPr>
        </p:nvSpPr>
        <p:spPr>
          <a:xfrm>
            <a:off x="2987676" y="4029075"/>
            <a:ext cx="5616575" cy="1055688"/>
          </a:xfrm>
        </p:spPr>
        <p:txBody>
          <a:bodyPr/>
          <a:lstStyle>
            <a:lvl1pPr marL="0" indent="0" algn="r">
              <a:buFontTx/>
              <a:buNone/>
              <a:defRPr/>
            </a:lvl1pPr>
          </a:lstStyle>
          <a:p>
            <a:r>
              <a:rPr lang="es-ES"/>
              <a:t>Haga clic para modificar el estilo de subtítulo del patrón</a:t>
            </a:r>
          </a:p>
        </p:txBody>
      </p:sp>
      <p:sp>
        <p:nvSpPr>
          <p:cNvPr id="10" name="Rectangle 88"/>
          <p:cNvSpPr>
            <a:spLocks noGrp="1" noChangeArrowheads="1"/>
          </p:cNvSpPr>
          <p:nvPr>
            <p:ph type="ftr" sz="quarter" idx="10"/>
          </p:nvPr>
        </p:nvSpPr>
        <p:spPr>
          <a:xfrm>
            <a:off x="4408488" y="6419850"/>
            <a:ext cx="4267200" cy="304800"/>
          </a:xfrm>
        </p:spPr>
        <p:txBody>
          <a:bodyPr/>
          <a:lstStyle>
            <a:lvl1pPr>
              <a:defRPr/>
            </a:lvl1pPr>
          </a:lstStyle>
          <a:p>
            <a:pPr>
              <a:defRPr/>
            </a:pPr>
            <a:endParaRPr lang="es-ES"/>
          </a:p>
        </p:txBody>
      </p:sp>
      <p:sp>
        <p:nvSpPr>
          <p:cNvPr id="11" name="Rectangle 89"/>
          <p:cNvSpPr>
            <a:spLocks noGrp="1" noChangeArrowheads="1"/>
          </p:cNvSpPr>
          <p:nvPr>
            <p:ph type="sldNum" sz="quarter" idx="11"/>
          </p:nvPr>
        </p:nvSpPr>
        <p:spPr/>
        <p:txBody>
          <a:bodyPr/>
          <a:lstStyle>
            <a:lvl1pPr>
              <a:defRPr/>
            </a:lvl1pPr>
          </a:lstStyle>
          <a:p>
            <a:pPr>
              <a:defRPr/>
            </a:pPr>
            <a:fld id="{D487C89E-1D6C-4110-BA62-AA19F8E82B86}" type="slidenum">
              <a:rPr lang="es-ES"/>
              <a:pPr>
                <a:defRPr/>
              </a:pPr>
              <a:t>‹Nº›</a:t>
            </a:fld>
            <a:endParaRPr lang="es-ES"/>
          </a:p>
        </p:txBody>
      </p:sp>
      <p:sp>
        <p:nvSpPr>
          <p:cNvPr id="12" name="Rectangle 93"/>
          <p:cNvSpPr>
            <a:spLocks noGrp="1" noChangeArrowheads="1"/>
          </p:cNvSpPr>
          <p:nvPr>
            <p:ph type="dt" sz="half" idx="12"/>
          </p:nvPr>
        </p:nvSpPr>
        <p:spPr>
          <a:xfrm>
            <a:off x="7308850" y="6165850"/>
            <a:ext cx="1174751" cy="234950"/>
          </a:xfrm>
        </p:spPr>
        <p:txBody>
          <a:bodyPr/>
          <a:lstStyle>
            <a:lvl1pPr>
              <a:defRPr/>
            </a:lvl1pPr>
          </a:lstStyle>
          <a:p>
            <a:pPr>
              <a:defRPr/>
            </a:pPr>
            <a:fld id="{D2B9C71B-5384-4C85-9EC5-29438614132D}" type="datetime1">
              <a:rPr lang="es-ES"/>
              <a:pPr>
                <a:defRPr/>
              </a:pPr>
              <a:t>05/08/2014</a:t>
            </a:fld>
            <a:endParaRPr lang="es-ES"/>
          </a:p>
        </p:txBody>
      </p:sp>
      <p:pic>
        <p:nvPicPr>
          <p:cNvPr id="13" name="Picture 97" descr="istas"/>
          <p:cNvPicPr>
            <a:picLocks noChangeAspect="1" noChangeArrowheads="1"/>
          </p:cNvPicPr>
          <p:nvPr userDrawn="1"/>
        </p:nvPicPr>
        <p:blipFill>
          <a:blip r:embed="rId2"/>
          <a:srcRect/>
          <a:stretch>
            <a:fillRect/>
          </a:stretch>
        </p:blipFill>
        <p:spPr bwMode="auto">
          <a:xfrm>
            <a:off x="0" y="142853"/>
            <a:ext cx="3960813" cy="1317625"/>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3307C1A4-2412-4AA6-8AD6-0F0DC7FC50FC}" type="slidenum">
              <a:rPr lang="es-ES"/>
              <a:pPr>
                <a:defRPr/>
              </a:pPr>
              <a:t>‹Nº›</a:t>
            </a:fld>
            <a:endParaRPr lang="es-ES"/>
          </a:p>
        </p:txBody>
      </p:sp>
      <p:sp>
        <p:nvSpPr>
          <p:cNvPr id="6" name="Rectangle 4"/>
          <p:cNvSpPr>
            <a:spLocks noGrp="1" noChangeArrowheads="1"/>
          </p:cNvSpPr>
          <p:nvPr>
            <p:ph type="dt" sz="half" idx="12"/>
          </p:nvPr>
        </p:nvSpPr>
        <p:spPr>
          <a:ln/>
        </p:spPr>
        <p:txBody>
          <a:bodyPr/>
          <a:lstStyle>
            <a:lvl1pPr>
              <a:defRPr/>
            </a:lvl1pPr>
          </a:lstStyle>
          <a:p>
            <a:pPr>
              <a:defRPr/>
            </a:pPr>
            <a:fld id="{64593F0F-0193-42BF-A196-9BD1C74D2113}" type="datetime1">
              <a:rPr lang="es-ES"/>
              <a:pPr>
                <a:defRPr/>
              </a:pPr>
              <a:t>05/08/2014</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438901" y="260350"/>
            <a:ext cx="1943100" cy="568325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1" y="260350"/>
            <a:ext cx="5676900" cy="56832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5B0D8F31-A296-4A17-9583-D212B320ABE6}" type="slidenum">
              <a:rPr lang="es-ES"/>
              <a:pPr>
                <a:defRPr/>
              </a:pPr>
              <a:t>‹Nº›</a:t>
            </a:fld>
            <a:endParaRPr lang="es-ES"/>
          </a:p>
        </p:txBody>
      </p:sp>
      <p:sp>
        <p:nvSpPr>
          <p:cNvPr id="6" name="Rectangle 4"/>
          <p:cNvSpPr>
            <a:spLocks noGrp="1" noChangeArrowheads="1"/>
          </p:cNvSpPr>
          <p:nvPr>
            <p:ph type="dt" sz="half" idx="12"/>
          </p:nvPr>
        </p:nvSpPr>
        <p:spPr>
          <a:ln/>
        </p:spPr>
        <p:txBody>
          <a:bodyPr/>
          <a:lstStyle>
            <a:lvl1pPr>
              <a:defRPr/>
            </a:lvl1pPr>
          </a:lstStyle>
          <a:p>
            <a:pPr>
              <a:defRPr/>
            </a:pPr>
            <a:fld id="{05B24E1A-F30B-41E4-A852-C81833A37B4F}" type="datetime1">
              <a:rPr lang="es-ES"/>
              <a:pPr>
                <a:defRPr/>
              </a:pPr>
              <a:t>05/08/2014</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2843214" y="214291"/>
            <a:ext cx="5586439" cy="811196"/>
          </a:xfrm>
        </p:spPr>
        <p:txBody>
          <a:bodyPr/>
          <a:lstStyle>
            <a:lvl1pPr>
              <a:defRPr baseline="0"/>
            </a:lvl1pPr>
          </a:lstStyle>
          <a:p>
            <a:r>
              <a:rPr lang="es-ES" dirty="0" smtClean="0"/>
              <a:t>Presentación método </a:t>
            </a:r>
            <a:r>
              <a:rPr lang="es-ES" dirty="0" err="1" smtClean="0"/>
              <a:t>CoPsoQ-istas</a:t>
            </a:r>
            <a:r>
              <a:rPr lang="es-ES" dirty="0" smtClean="0"/>
              <a:t> 21 (versión 2) ante el CSS</a:t>
            </a:r>
            <a:endParaRPr lang="es-ES" dirty="0"/>
          </a:p>
        </p:txBody>
      </p:sp>
      <p:sp>
        <p:nvSpPr>
          <p:cNvPr id="3" name="2 Marcador de texto"/>
          <p:cNvSpPr>
            <a:spLocks noGrp="1"/>
          </p:cNvSpPr>
          <p:nvPr>
            <p:ph type="body" sz="half" idx="1" hasCustomPrompt="1"/>
          </p:nvPr>
        </p:nvSpPr>
        <p:spPr>
          <a:xfrm>
            <a:off x="609601" y="1600200"/>
            <a:ext cx="4033839" cy="4343400"/>
          </a:xfrm>
        </p:spPr>
        <p:txBody>
          <a:bodyPr/>
          <a:lstStyle>
            <a:lvl1pPr>
              <a:defRPr sz="2000" baseline="0"/>
            </a:lvl1pPr>
          </a:lstStyle>
          <a:p>
            <a:pPr lvl="0"/>
            <a:r>
              <a:rPr lang="es-ES" dirty="0" smtClean="0"/>
              <a:t>Características del método </a:t>
            </a:r>
          </a:p>
          <a:p>
            <a:pPr lvl="0"/>
            <a:r>
              <a:rPr lang="es-ES" dirty="0" smtClean="0"/>
              <a:t>Proceso de intervención preventiva</a:t>
            </a:r>
            <a:endParaRPr lang="es-ES" dirty="0"/>
          </a:p>
        </p:txBody>
      </p:sp>
      <p:sp>
        <p:nvSpPr>
          <p:cNvPr id="5" name="Rectangle 5"/>
          <p:cNvSpPr>
            <a:spLocks noGrp="1" noChangeArrowheads="1"/>
          </p:cNvSpPr>
          <p:nvPr>
            <p:ph type="ftr" sz="quarter" idx="10"/>
          </p:nvPr>
        </p:nvSpPr>
        <p:spPr>
          <a:ln/>
        </p:spPr>
        <p:txBody>
          <a:bodyPr/>
          <a:lstStyle>
            <a:lvl1pPr>
              <a:defRPr/>
            </a:lvl1pPr>
          </a:lstStyle>
          <a:p>
            <a:pPr>
              <a:defRPr/>
            </a:pPr>
            <a:r>
              <a:rPr lang="es-ES" dirty="0" smtClean="0"/>
              <a:t>Presentación ante el CSS</a:t>
            </a:r>
            <a:endParaRPr lang="es-ES" dirty="0"/>
          </a:p>
        </p:txBody>
      </p:sp>
      <p:sp>
        <p:nvSpPr>
          <p:cNvPr id="7" name="Rectangle 4"/>
          <p:cNvSpPr>
            <a:spLocks noGrp="1" noChangeArrowheads="1"/>
          </p:cNvSpPr>
          <p:nvPr>
            <p:ph type="dt" sz="half" idx="12"/>
          </p:nvPr>
        </p:nvSpPr>
        <p:spPr>
          <a:ln/>
        </p:spPr>
        <p:txBody>
          <a:bodyPr/>
          <a:lstStyle>
            <a:lvl1pPr>
              <a:defRPr/>
            </a:lvl1pPr>
          </a:lstStyle>
          <a:p>
            <a:pPr>
              <a:defRPr/>
            </a:pPr>
            <a:fld id="{A8B0E1F8-E478-477B-8044-391E3E277648}" type="datetime1">
              <a:rPr lang="es-ES"/>
              <a:pPr>
                <a:defRPr/>
              </a:pPr>
              <a:t>05/08/2014</a:t>
            </a:fld>
            <a:endParaRPr lang="es-ES"/>
          </a:p>
        </p:txBody>
      </p:sp>
      <p:pic>
        <p:nvPicPr>
          <p:cNvPr id="8" name="Picture 1"/>
          <p:cNvPicPr>
            <a:picLocks noChangeAspect="1" noChangeArrowheads="1"/>
          </p:cNvPicPr>
          <p:nvPr userDrawn="1"/>
        </p:nvPicPr>
        <p:blipFill>
          <a:blip r:embed="rId2"/>
          <a:srcRect/>
          <a:stretch>
            <a:fillRect/>
          </a:stretch>
        </p:blipFill>
        <p:spPr bwMode="auto">
          <a:xfrm>
            <a:off x="4929191" y="1428736"/>
            <a:ext cx="3251200" cy="4603750"/>
          </a:xfrm>
          <a:prstGeom prst="rect">
            <a:avLst/>
          </a:prstGeom>
          <a:noFill/>
          <a:ln w="6350">
            <a:solidFill>
              <a:schemeClr val="tx1"/>
            </a:solid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
          <p:cNvSpPr>
            <a:spLocks noGrp="1" noChangeArrowheads="1"/>
          </p:cNvSpPr>
          <p:nvPr>
            <p:ph type="ftr" sz="quarter"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A6C857ED-BD93-4864-83CE-351490EB8624}" type="slidenum">
              <a:rPr lang="es-ES"/>
              <a:pPr>
                <a:defRPr/>
              </a:pPr>
              <a:t>‹Nº›</a:t>
            </a:fld>
            <a:endParaRPr lang="es-ES"/>
          </a:p>
        </p:txBody>
      </p:sp>
      <p:sp>
        <p:nvSpPr>
          <p:cNvPr id="6" name="Rectangle 4"/>
          <p:cNvSpPr>
            <a:spLocks noGrp="1" noChangeArrowheads="1"/>
          </p:cNvSpPr>
          <p:nvPr>
            <p:ph type="dt" sz="half" idx="12"/>
          </p:nvPr>
        </p:nvSpPr>
        <p:spPr>
          <a:ln/>
        </p:spPr>
        <p:txBody>
          <a:bodyPr/>
          <a:lstStyle>
            <a:lvl1pPr>
              <a:defRPr/>
            </a:lvl1pPr>
          </a:lstStyle>
          <a:p>
            <a:pPr>
              <a:defRPr/>
            </a:pPr>
            <a:fld id="{947A22AD-9DD9-412A-B49D-794598478AC2}" type="datetime1">
              <a:rPr lang="es-ES"/>
              <a:pPr>
                <a:defRPr/>
              </a:pPr>
              <a:t>05/08/2014</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
          <p:cNvSpPr>
            <a:spLocks noGrp="1" noChangeArrowheads="1"/>
          </p:cNvSpPr>
          <p:nvPr>
            <p:ph type="ftr" sz="quarter" idx="10"/>
          </p:nvPr>
        </p:nvSpPr>
        <p:spPr>
          <a:ln/>
        </p:spPr>
        <p:txBody>
          <a:bodyPr/>
          <a:lstStyle>
            <a:lvl1pPr>
              <a:defRPr/>
            </a:lvl1pPr>
          </a:lstStyle>
          <a:p>
            <a:pPr>
              <a:defRPr/>
            </a:pPr>
            <a:endParaRPr lang="es-ES"/>
          </a:p>
        </p:txBody>
      </p:sp>
      <p:sp>
        <p:nvSpPr>
          <p:cNvPr id="5" name="Rectangle 6"/>
          <p:cNvSpPr>
            <a:spLocks noGrp="1" noChangeArrowheads="1"/>
          </p:cNvSpPr>
          <p:nvPr>
            <p:ph type="sldNum" sz="quarter" idx="11"/>
          </p:nvPr>
        </p:nvSpPr>
        <p:spPr>
          <a:ln/>
        </p:spPr>
        <p:txBody>
          <a:bodyPr/>
          <a:lstStyle>
            <a:lvl1pPr>
              <a:defRPr/>
            </a:lvl1pPr>
          </a:lstStyle>
          <a:p>
            <a:pPr>
              <a:defRPr/>
            </a:pPr>
            <a:fld id="{AD262719-F8DA-4299-8324-313CE1315E54}" type="slidenum">
              <a:rPr lang="es-ES"/>
              <a:pPr>
                <a:defRPr/>
              </a:pPr>
              <a:t>‹Nº›</a:t>
            </a:fld>
            <a:endParaRPr lang="es-ES"/>
          </a:p>
        </p:txBody>
      </p:sp>
      <p:sp>
        <p:nvSpPr>
          <p:cNvPr id="6" name="Rectangle 4"/>
          <p:cNvSpPr>
            <a:spLocks noGrp="1" noChangeArrowheads="1"/>
          </p:cNvSpPr>
          <p:nvPr>
            <p:ph type="dt" sz="half" idx="12"/>
          </p:nvPr>
        </p:nvSpPr>
        <p:spPr>
          <a:ln/>
        </p:spPr>
        <p:txBody>
          <a:bodyPr/>
          <a:lstStyle>
            <a:lvl1pPr>
              <a:defRPr/>
            </a:lvl1pPr>
          </a:lstStyle>
          <a:p>
            <a:pPr>
              <a:defRPr/>
            </a:pPr>
            <a:fld id="{A66D4259-3408-490C-85BE-3A3545A2EF03}" type="datetime1">
              <a:rPr lang="es-ES"/>
              <a:pPr>
                <a:defRPr/>
              </a:pPr>
              <a:t>05/08/2014</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0"/>
            <a:ext cx="2667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29000" y="1600200"/>
            <a:ext cx="2667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
          <p:cNvSpPr>
            <a:spLocks noGrp="1" noChangeArrowheads="1"/>
          </p:cNvSpPr>
          <p:nvPr>
            <p:ph type="ftr" sz="quarter" idx="10"/>
          </p:nvPr>
        </p:nvSpPr>
        <p:spPr>
          <a:ln/>
        </p:spPr>
        <p:txBody>
          <a:bodyPr/>
          <a:lstStyle>
            <a:lvl1pPr>
              <a:defRPr/>
            </a:lvl1pPr>
          </a:lstStyle>
          <a:p>
            <a:pPr>
              <a:defRPr/>
            </a:pPr>
            <a:endParaRPr lang="es-ES"/>
          </a:p>
        </p:txBody>
      </p:sp>
      <p:sp>
        <p:nvSpPr>
          <p:cNvPr id="6" name="Rectangle 6"/>
          <p:cNvSpPr>
            <a:spLocks noGrp="1" noChangeArrowheads="1"/>
          </p:cNvSpPr>
          <p:nvPr>
            <p:ph type="sldNum" sz="quarter" idx="11"/>
          </p:nvPr>
        </p:nvSpPr>
        <p:spPr>
          <a:ln/>
        </p:spPr>
        <p:txBody>
          <a:bodyPr/>
          <a:lstStyle>
            <a:lvl1pPr>
              <a:defRPr/>
            </a:lvl1pPr>
          </a:lstStyle>
          <a:p>
            <a:pPr>
              <a:defRPr/>
            </a:pPr>
            <a:fld id="{F6AD29F5-1B11-43DB-A402-BC565CC406AE}" type="slidenum">
              <a:rPr lang="es-ES"/>
              <a:pPr>
                <a:defRPr/>
              </a:pPr>
              <a:t>‹Nº›</a:t>
            </a:fld>
            <a:endParaRPr lang="es-ES"/>
          </a:p>
        </p:txBody>
      </p:sp>
      <p:sp>
        <p:nvSpPr>
          <p:cNvPr id="7" name="Rectangle 4"/>
          <p:cNvSpPr>
            <a:spLocks noGrp="1" noChangeArrowheads="1"/>
          </p:cNvSpPr>
          <p:nvPr>
            <p:ph type="dt" sz="half" idx="12"/>
          </p:nvPr>
        </p:nvSpPr>
        <p:spPr>
          <a:ln/>
        </p:spPr>
        <p:txBody>
          <a:bodyPr/>
          <a:lstStyle>
            <a:lvl1pPr>
              <a:defRPr/>
            </a:lvl1pPr>
          </a:lstStyle>
          <a:p>
            <a:pPr>
              <a:defRPr/>
            </a:pPr>
            <a:fld id="{B8FCE47C-A047-4D07-82A2-135FF1B597CE}" type="datetime1">
              <a:rPr lang="es-ES"/>
              <a:pPr>
                <a:defRPr/>
              </a:pPr>
              <a:t>05/08/2014</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5"/>
          <p:cNvSpPr>
            <a:spLocks noGrp="1" noChangeArrowheads="1"/>
          </p:cNvSpPr>
          <p:nvPr>
            <p:ph type="ftr" sz="quarter" idx="10"/>
          </p:nvPr>
        </p:nvSpPr>
        <p:spPr>
          <a:ln/>
        </p:spPr>
        <p:txBody>
          <a:bodyPr/>
          <a:lstStyle>
            <a:lvl1pPr>
              <a:defRPr/>
            </a:lvl1pPr>
          </a:lstStyle>
          <a:p>
            <a:pPr>
              <a:defRPr/>
            </a:pPr>
            <a:endParaRPr lang="es-ES"/>
          </a:p>
        </p:txBody>
      </p:sp>
      <p:sp>
        <p:nvSpPr>
          <p:cNvPr id="8" name="Rectangle 6"/>
          <p:cNvSpPr>
            <a:spLocks noGrp="1" noChangeArrowheads="1"/>
          </p:cNvSpPr>
          <p:nvPr>
            <p:ph type="sldNum" sz="quarter" idx="11"/>
          </p:nvPr>
        </p:nvSpPr>
        <p:spPr>
          <a:ln/>
        </p:spPr>
        <p:txBody>
          <a:bodyPr/>
          <a:lstStyle>
            <a:lvl1pPr>
              <a:defRPr/>
            </a:lvl1pPr>
          </a:lstStyle>
          <a:p>
            <a:pPr>
              <a:defRPr/>
            </a:pPr>
            <a:fld id="{CDEF594A-54FE-450D-A0C5-E21FEA814869}" type="slidenum">
              <a:rPr lang="es-ES"/>
              <a:pPr>
                <a:defRPr/>
              </a:pPr>
              <a:t>‹Nº›</a:t>
            </a:fld>
            <a:endParaRPr lang="es-ES"/>
          </a:p>
        </p:txBody>
      </p:sp>
      <p:sp>
        <p:nvSpPr>
          <p:cNvPr id="9" name="Rectangle 4"/>
          <p:cNvSpPr>
            <a:spLocks noGrp="1" noChangeArrowheads="1"/>
          </p:cNvSpPr>
          <p:nvPr>
            <p:ph type="dt" sz="half" idx="12"/>
          </p:nvPr>
        </p:nvSpPr>
        <p:spPr>
          <a:ln/>
        </p:spPr>
        <p:txBody>
          <a:bodyPr/>
          <a:lstStyle>
            <a:lvl1pPr>
              <a:defRPr/>
            </a:lvl1pPr>
          </a:lstStyle>
          <a:p>
            <a:pPr>
              <a:defRPr/>
            </a:pPr>
            <a:fld id="{4E4C2FE3-F0A5-4158-9009-FF444933C368}" type="datetime1">
              <a:rPr lang="es-ES"/>
              <a:pPr>
                <a:defRPr/>
              </a:pPr>
              <a:t>05/08/2014</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5"/>
          <p:cNvSpPr>
            <a:spLocks noGrp="1" noChangeArrowheads="1"/>
          </p:cNvSpPr>
          <p:nvPr>
            <p:ph type="ftr" sz="quarter" idx="10"/>
          </p:nvPr>
        </p:nvSpPr>
        <p:spPr>
          <a:ln/>
        </p:spPr>
        <p:txBody>
          <a:bodyPr/>
          <a:lstStyle>
            <a:lvl1pPr>
              <a:defRPr/>
            </a:lvl1pPr>
          </a:lstStyle>
          <a:p>
            <a:pPr>
              <a:defRPr/>
            </a:pPr>
            <a:endParaRPr lang="es-ES"/>
          </a:p>
        </p:txBody>
      </p:sp>
      <p:sp>
        <p:nvSpPr>
          <p:cNvPr id="4" name="Rectangle 6"/>
          <p:cNvSpPr>
            <a:spLocks noGrp="1" noChangeArrowheads="1"/>
          </p:cNvSpPr>
          <p:nvPr>
            <p:ph type="sldNum" sz="quarter" idx="11"/>
          </p:nvPr>
        </p:nvSpPr>
        <p:spPr>
          <a:ln/>
        </p:spPr>
        <p:txBody>
          <a:bodyPr/>
          <a:lstStyle>
            <a:lvl1pPr>
              <a:defRPr/>
            </a:lvl1pPr>
          </a:lstStyle>
          <a:p>
            <a:pPr>
              <a:defRPr/>
            </a:pPr>
            <a:fld id="{A88BAA6E-1E76-4141-B50A-1AA6A53E1AB2}" type="slidenum">
              <a:rPr lang="es-ES"/>
              <a:pPr>
                <a:defRPr/>
              </a:pPr>
              <a:t>‹Nº›</a:t>
            </a:fld>
            <a:endParaRPr lang="es-ES"/>
          </a:p>
        </p:txBody>
      </p:sp>
      <p:sp>
        <p:nvSpPr>
          <p:cNvPr id="5" name="Rectangle 4"/>
          <p:cNvSpPr>
            <a:spLocks noGrp="1" noChangeArrowheads="1"/>
          </p:cNvSpPr>
          <p:nvPr>
            <p:ph type="dt" sz="half" idx="12"/>
          </p:nvPr>
        </p:nvSpPr>
        <p:spPr>
          <a:ln/>
        </p:spPr>
        <p:txBody>
          <a:bodyPr/>
          <a:lstStyle>
            <a:lvl1pPr>
              <a:defRPr/>
            </a:lvl1pPr>
          </a:lstStyle>
          <a:p>
            <a:pPr>
              <a:defRPr/>
            </a:pPr>
            <a:fld id="{7969B23A-138C-4F8B-B479-9B56ED78E2FA}" type="datetime1">
              <a:rPr lang="es-ES"/>
              <a:pPr>
                <a:defRPr/>
              </a:pPr>
              <a:t>05/08/2014</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s-ES"/>
          </a:p>
        </p:txBody>
      </p:sp>
      <p:sp>
        <p:nvSpPr>
          <p:cNvPr id="3" name="Rectangle 6"/>
          <p:cNvSpPr>
            <a:spLocks noGrp="1" noChangeArrowheads="1"/>
          </p:cNvSpPr>
          <p:nvPr>
            <p:ph type="sldNum" sz="quarter" idx="11"/>
          </p:nvPr>
        </p:nvSpPr>
        <p:spPr>
          <a:ln/>
        </p:spPr>
        <p:txBody>
          <a:bodyPr/>
          <a:lstStyle>
            <a:lvl1pPr>
              <a:defRPr/>
            </a:lvl1pPr>
          </a:lstStyle>
          <a:p>
            <a:pPr>
              <a:defRPr/>
            </a:pPr>
            <a:fld id="{15D7D4FD-73B6-42B4-9754-A210636C6EF3}" type="slidenum">
              <a:rPr lang="es-ES"/>
              <a:pPr>
                <a:defRPr/>
              </a:pPr>
              <a:t>‹Nº›</a:t>
            </a:fld>
            <a:endParaRPr lang="es-ES" dirty="0"/>
          </a:p>
        </p:txBody>
      </p:sp>
      <p:sp>
        <p:nvSpPr>
          <p:cNvPr id="4" name="Rectangle 4"/>
          <p:cNvSpPr>
            <a:spLocks noGrp="1" noChangeArrowheads="1"/>
          </p:cNvSpPr>
          <p:nvPr>
            <p:ph type="dt" sz="half" idx="12"/>
          </p:nvPr>
        </p:nvSpPr>
        <p:spPr>
          <a:ln/>
        </p:spPr>
        <p:txBody>
          <a:bodyPr/>
          <a:lstStyle>
            <a:lvl1pPr>
              <a:defRPr/>
            </a:lvl1pPr>
          </a:lstStyle>
          <a:p>
            <a:pPr>
              <a:defRPr/>
            </a:pPr>
            <a:fld id="{D5EBC91C-7931-495A-8FEB-DAD258193068}" type="datetime1">
              <a:rPr lang="es-ES"/>
              <a:pPr>
                <a:defRPr/>
              </a:pPr>
              <a:t>05/08/2014</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es-ES"/>
          </a:p>
        </p:txBody>
      </p:sp>
      <p:sp>
        <p:nvSpPr>
          <p:cNvPr id="6" name="Rectangle 6"/>
          <p:cNvSpPr>
            <a:spLocks noGrp="1" noChangeArrowheads="1"/>
          </p:cNvSpPr>
          <p:nvPr>
            <p:ph type="sldNum" sz="quarter" idx="11"/>
          </p:nvPr>
        </p:nvSpPr>
        <p:spPr>
          <a:ln/>
        </p:spPr>
        <p:txBody>
          <a:bodyPr/>
          <a:lstStyle>
            <a:lvl1pPr>
              <a:defRPr/>
            </a:lvl1pPr>
          </a:lstStyle>
          <a:p>
            <a:pPr>
              <a:defRPr/>
            </a:pPr>
            <a:fld id="{4278A505-D1AE-4D03-8932-0B1247E6BF4A}" type="slidenum">
              <a:rPr lang="es-ES"/>
              <a:pPr>
                <a:defRPr/>
              </a:pPr>
              <a:t>‹Nº›</a:t>
            </a:fld>
            <a:endParaRPr lang="es-ES"/>
          </a:p>
        </p:txBody>
      </p:sp>
      <p:sp>
        <p:nvSpPr>
          <p:cNvPr id="7" name="Rectangle 4"/>
          <p:cNvSpPr>
            <a:spLocks noGrp="1" noChangeArrowheads="1"/>
          </p:cNvSpPr>
          <p:nvPr>
            <p:ph type="dt" sz="half" idx="12"/>
          </p:nvPr>
        </p:nvSpPr>
        <p:spPr>
          <a:ln/>
        </p:spPr>
        <p:txBody>
          <a:bodyPr/>
          <a:lstStyle>
            <a:lvl1pPr>
              <a:defRPr/>
            </a:lvl1pPr>
          </a:lstStyle>
          <a:p>
            <a:pPr>
              <a:defRPr/>
            </a:pPr>
            <a:fld id="{EDCC81CF-794D-4F01-8BAB-50FA52AC104E}" type="datetime1">
              <a:rPr lang="es-ES"/>
              <a:pPr>
                <a:defRPr/>
              </a:pPr>
              <a:t>05/08/2014</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
          <p:cNvSpPr>
            <a:spLocks noGrp="1" noChangeArrowheads="1"/>
          </p:cNvSpPr>
          <p:nvPr>
            <p:ph type="ftr" sz="quarter" idx="10"/>
          </p:nvPr>
        </p:nvSpPr>
        <p:spPr>
          <a:ln/>
        </p:spPr>
        <p:txBody>
          <a:bodyPr/>
          <a:lstStyle>
            <a:lvl1pPr>
              <a:defRPr/>
            </a:lvl1pPr>
          </a:lstStyle>
          <a:p>
            <a:pPr>
              <a:defRPr/>
            </a:pPr>
            <a:endParaRPr lang="es-ES"/>
          </a:p>
        </p:txBody>
      </p:sp>
      <p:sp>
        <p:nvSpPr>
          <p:cNvPr id="6" name="Rectangle 6"/>
          <p:cNvSpPr>
            <a:spLocks noGrp="1" noChangeArrowheads="1"/>
          </p:cNvSpPr>
          <p:nvPr>
            <p:ph type="sldNum" sz="quarter" idx="11"/>
          </p:nvPr>
        </p:nvSpPr>
        <p:spPr>
          <a:ln/>
        </p:spPr>
        <p:txBody>
          <a:bodyPr/>
          <a:lstStyle>
            <a:lvl1pPr>
              <a:defRPr/>
            </a:lvl1pPr>
          </a:lstStyle>
          <a:p>
            <a:pPr>
              <a:defRPr/>
            </a:pPr>
            <a:fld id="{AF3D6DFA-01F3-45C6-8B80-7E6D51F8F66B}" type="slidenum">
              <a:rPr lang="es-ES"/>
              <a:pPr>
                <a:defRPr/>
              </a:pPr>
              <a:t>‹Nº›</a:t>
            </a:fld>
            <a:endParaRPr lang="es-ES"/>
          </a:p>
        </p:txBody>
      </p:sp>
      <p:sp>
        <p:nvSpPr>
          <p:cNvPr id="7" name="Rectangle 4"/>
          <p:cNvSpPr>
            <a:spLocks noGrp="1" noChangeArrowheads="1"/>
          </p:cNvSpPr>
          <p:nvPr>
            <p:ph type="dt" sz="half" idx="12"/>
          </p:nvPr>
        </p:nvSpPr>
        <p:spPr>
          <a:ln/>
        </p:spPr>
        <p:txBody>
          <a:bodyPr/>
          <a:lstStyle>
            <a:lvl1pPr>
              <a:defRPr/>
            </a:lvl1pPr>
          </a:lstStyle>
          <a:p>
            <a:pPr>
              <a:defRPr/>
            </a:pPr>
            <a:fld id="{2412C339-67ED-4245-AC36-52BEACBFD086}" type="datetime1">
              <a:rPr lang="es-ES"/>
              <a:pPr>
                <a:defRPr/>
              </a:pPr>
              <a:t>05/08/2014</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43213" y="260351"/>
            <a:ext cx="5538787" cy="6699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09600" y="1600200"/>
            <a:ext cx="54864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2º conferencia</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9" name="Rectangle 5"/>
          <p:cNvSpPr>
            <a:spLocks noGrp="1" noChangeArrowheads="1"/>
          </p:cNvSpPr>
          <p:nvPr>
            <p:ph type="ftr" sz="quarter" idx="3"/>
          </p:nvPr>
        </p:nvSpPr>
        <p:spPr bwMode="auto">
          <a:xfrm>
            <a:off x="4643439" y="6419850"/>
            <a:ext cx="426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mj-lt"/>
              </a:defRPr>
            </a:lvl1pPr>
          </a:lstStyle>
          <a:p>
            <a:pPr>
              <a:defRPr/>
            </a:pPr>
            <a:endParaRPr lang="es-ES"/>
          </a:p>
        </p:txBody>
      </p:sp>
      <p:sp>
        <p:nvSpPr>
          <p:cNvPr id="1030" name="Rectangle 6"/>
          <p:cNvSpPr>
            <a:spLocks noGrp="1" noChangeArrowheads="1"/>
          </p:cNvSpPr>
          <p:nvPr>
            <p:ph type="sldNum" sz="quarter" idx="4"/>
          </p:nvPr>
        </p:nvSpPr>
        <p:spPr bwMode="auto">
          <a:xfrm>
            <a:off x="585788" y="6383338"/>
            <a:ext cx="457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j-lt"/>
              </a:defRPr>
            </a:lvl1pPr>
          </a:lstStyle>
          <a:p>
            <a:pPr>
              <a:defRPr/>
            </a:pPr>
            <a:fld id="{54C1DD1F-0123-4805-ABA4-D6DB831841A5}" type="slidenum">
              <a:rPr lang="es-ES"/>
              <a:pPr>
                <a:defRPr/>
              </a:pPr>
              <a:t>‹Nº›</a:t>
            </a:fld>
            <a:endParaRPr lang="es-ES"/>
          </a:p>
        </p:txBody>
      </p:sp>
      <p:sp>
        <p:nvSpPr>
          <p:cNvPr id="1036" name="Line 12"/>
          <p:cNvSpPr>
            <a:spLocks noChangeShapeType="1"/>
          </p:cNvSpPr>
          <p:nvPr/>
        </p:nvSpPr>
        <p:spPr bwMode="auto">
          <a:xfrm flipV="1">
            <a:off x="609600" y="6419850"/>
            <a:ext cx="8534400" cy="0"/>
          </a:xfrm>
          <a:prstGeom prst="line">
            <a:avLst/>
          </a:prstGeom>
          <a:noFill/>
          <a:ln w="9525">
            <a:solidFill>
              <a:schemeClr val="tx1"/>
            </a:solidFill>
            <a:round/>
            <a:headEnd/>
            <a:tailEnd/>
          </a:ln>
          <a:effectLst/>
        </p:spPr>
        <p:txBody>
          <a:bodyPr/>
          <a:lstStyle/>
          <a:p>
            <a:pPr>
              <a:defRPr/>
            </a:pPr>
            <a:endParaRPr lang="es-ES"/>
          </a:p>
        </p:txBody>
      </p:sp>
      <p:sp>
        <p:nvSpPr>
          <p:cNvPr id="1037" name="Line 13"/>
          <p:cNvSpPr>
            <a:spLocks noChangeShapeType="1"/>
          </p:cNvSpPr>
          <p:nvPr/>
        </p:nvSpPr>
        <p:spPr bwMode="auto">
          <a:xfrm flipV="1">
            <a:off x="609600" y="6419850"/>
            <a:ext cx="0" cy="457200"/>
          </a:xfrm>
          <a:prstGeom prst="line">
            <a:avLst/>
          </a:prstGeom>
          <a:noFill/>
          <a:ln w="9525">
            <a:solidFill>
              <a:schemeClr val="tx1"/>
            </a:solidFill>
            <a:round/>
            <a:headEnd/>
            <a:tailEnd/>
          </a:ln>
          <a:effectLst/>
        </p:spPr>
        <p:txBody>
          <a:bodyPr/>
          <a:lstStyle/>
          <a:p>
            <a:pPr>
              <a:defRPr/>
            </a:pPr>
            <a:endParaRPr lang="es-ES"/>
          </a:p>
        </p:txBody>
      </p:sp>
      <p:sp>
        <p:nvSpPr>
          <p:cNvPr id="1038" name="Rectangle 14"/>
          <p:cNvSpPr>
            <a:spLocks noChangeArrowheads="1"/>
          </p:cNvSpPr>
          <p:nvPr/>
        </p:nvSpPr>
        <p:spPr bwMode="auto">
          <a:xfrm>
            <a:off x="7812089" y="6165850"/>
            <a:ext cx="1368425" cy="254000"/>
          </a:xfrm>
          <a:prstGeom prst="rect">
            <a:avLst/>
          </a:prstGeom>
          <a:solidFill>
            <a:srgbClr val="FF0C00"/>
          </a:solidFill>
          <a:ln w="9525">
            <a:noFill/>
            <a:miter lim="800000"/>
            <a:headEnd/>
            <a:tailEnd/>
          </a:ln>
          <a:effectLst/>
        </p:spPr>
        <p:txBody>
          <a:bodyPr wrap="none" anchor="ctr"/>
          <a:lstStyle/>
          <a:p>
            <a:pPr>
              <a:defRPr/>
            </a:pPr>
            <a:endParaRPr lang="es-ES"/>
          </a:p>
        </p:txBody>
      </p:sp>
      <p:sp>
        <p:nvSpPr>
          <p:cNvPr id="1028" name="Rectangle 4"/>
          <p:cNvSpPr>
            <a:spLocks noGrp="1" noChangeArrowheads="1"/>
          </p:cNvSpPr>
          <p:nvPr>
            <p:ph type="dt" sz="half" idx="2"/>
          </p:nvPr>
        </p:nvSpPr>
        <p:spPr bwMode="auto">
          <a:xfrm>
            <a:off x="7885114" y="6165850"/>
            <a:ext cx="1174751"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bg2"/>
                </a:solidFill>
              </a:defRPr>
            </a:lvl1pPr>
          </a:lstStyle>
          <a:p>
            <a:pPr>
              <a:defRPr/>
            </a:pPr>
            <a:fld id="{3FA2FC0D-B94E-498C-B5BD-B96E32557612}" type="datetime1">
              <a:rPr lang="es-ES"/>
              <a:pPr>
                <a:defRPr/>
              </a:pPr>
              <a:t>05/08/2014</a:t>
            </a:fld>
            <a:endParaRPr lang="es-ES"/>
          </a:p>
        </p:txBody>
      </p:sp>
      <p:pic>
        <p:nvPicPr>
          <p:cNvPr id="1035" name="Picture 17"/>
          <p:cNvPicPr>
            <a:picLocks noChangeAspect="1" noChangeArrowheads="1"/>
          </p:cNvPicPr>
          <p:nvPr/>
        </p:nvPicPr>
        <p:blipFill>
          <a:blip r:embed="rId14"/>
          <a:srcRect/>
          <a:stretch>
            <a:fillRect/>
          </a:stretch>
        </p:blipFill>
        <p:spPr bwMode="auto">
          <a:xfrm flipH="1">
            <a:off x="468314" y="6278564"/>
            <a:ext cx="200025" cy="200025"/>
          </a:xfrm>
          <a:prstGeom prst="rect">
            <a:avLst/>
          </a:prstGeom>
          <a:noFill/>
          <a:ln w="9525">
            <a:noFill/>
            <a:miter lim="800000"/>
            <a:headEnd/>
            <a:tailEnd/>
          </a:ln>
        </p:spPr>
      </p:pic>
      <p:grpSp>
        <p:nvGrpSpPr>
          <p:cNvPr id="2" name="Group 162"/>
          <p:cNvGrpSpPr>
            <a:grpSpLocks/>
          </p:cNvGrpSpPr>
          <p:nvPr/>
        </p:nvGrpSpPr>
        <p:grpSpPr bwMode="auto">
          <a:xfrm>
            <a:off x="2195513" y="368300"/>
            <a:ext cx="484187" cy="684213"/>
            <a:chOff x="1383" y="368"/>
            <a:chExt cx="249" cy="352"/>
          </a:xfrm>
        </p:grpSpPr>
        <p:sp>
          <p:nvSpPr>
            <p:cNvPr id="1182" name="Freeform 158"/>
            <p:cNvSpPr>
              <a:spLocks/>
            </p:cNvSpPr>
            <p:nvPr userDrawn="1"/>
          </p:nvSpPr>
          <p:spPr bwMode="auto">
            <a:xfrm>
              <a:off x="1383" y="436"/>
              <a:ext cx="181" cy="284"/>
            </a:xfrm>
            <a:custGeom>
              <a:avLst/>
              <a:gdLst/>
              <a:ahLst/>
              <a:cxnLst>
                <a:cxn ang="0">
                  <a:pos x="285" y="102"/>
                </a:cxn>
                <a:cxn ang="0">
                  <a:pos x="255" y="98"/>
                </a:cxn>
                <a:cxn ang="0">
                  <a:pos x="220" y="105"/>
                </a:cxn>
                <a:cxn ang="0">
                  <a:pos x="199" y="116"/>
                </a:cxn>
                <a:cxn ang="0">
                  <a:pos x="181" y="137"/>
                </a:cxn>
                <a:cxn ang="0">
                  <a:pos x="167" y="174"/>
                </a:cxn>
                <a:cxn ang="0">
                  <a:pos x="169" y="216"/>
                </a:cxn>
                <a:cxn ang="0">
                  <a:pos x="186" y="246"/>
                </a:cxn>
                <a:cxn ang="0">
                  <a:pos x="216" y="267"/>
                </a:cxn>
                <a:cxn ang="0">
                  <a:pos x="250" y="276"/>
                </a:cxn>
                <a:cxn ang="0">
                  <a:pos x="285" y="272"/>
                </a:cxn>
                <a:cxn ang="0">
                  <a:pos x="315" y="251"/>
                </a:cxn>
                <a:cxn ang="0">
                  <a:pos x="336" y="223"/>
                </a:cxn>
                <a:cxn ang="0">
                  <a:pos x="420" y="286"/>
                </a:cxn>
                <a:cxn ang="0">
                  <a:pos x="387" y="325"/>
                </a:cxn>
                <a:cxn ang="0">
                  <a:pos x="383" y="362"/>
                </a:cxn>
                <a:cxn ang="0">
                  <a:pos x="401" y="399"/>
                </a:cxn>
                <a:cxn ang="0">
                  <a:pos x="413" y="439"/>
                </a:cxn>
                <a:cxn ang="0">
                  <a:pos x="413" y="478"/>
                </a:cxn>
                <a:cxn ang="0">
                  <a:pos x="408" y="520"/>
                </a:cxn>
                <a:cxn ang="0">
                  <a:pos x="392" y="555"/>
                </a:cxn>
                <a:cxn ang="0">
                  <a:pos x="383" y="708"/>
                </a:cxn>
                <a:cxn ang="0">
                  <a:pos x="301" y="643"/>
                </a:cxn>
                <a:cxn ang="0">
                  <a:pos x="264" y="655"/>
                </a:cxn>
                <a:cxn ang="0">
                  <a:pos x="195" y="657"/>
                </a:cxn>
                <a:cxn ang="0">
                  <a:pos x="155" y="648"/>
                </a:cxn>
                <a:cxn ang="0">
                  <a:pos x="121" y="629"/>
                </a:cxn>
                <a:cxn ang="0">
                  <a:pos x="0" y="513"/>
                </a:cxn>
                <a:cxn ang="0">
                  <a:pos x="179" y="546"/>
                </a:cxn>
                <a:cxn ang="0">
                  <a:pos x="213" y="555"/>
                </a:cxn>
                <a:cxn ang="0">
                  <a:pos x="253" y="553"/>
                </a:cxn>
                <a:cxn ang="0">
                  <a:pos x="283" y="534"/>
                </a:cxn>
                <a:cxn ang="0">
                  <a:pos x="299" y="518"/>
                </a:cxn>
                <a:cxn ang="0">
                  <a:pos x="313" y="485"/>
                </a:cxn>
                <a:cxn ang="0">
                  <a:pos x="311" y="446"/>
                </a:cxn>
                <a:cxn ang="0">
                  <a:pos x="294" y="409"/>
                </a:cxn>
                <a:cxn ang="0">
                  <a:pos x="260" y="385"/>
                </a:cxn>
                <a:cxn ang="0">
                  <a:pos x="204" y="371"/>
                </a:cxn>
                <a:cxn ang="0">
                  <a:pos x="174" y="360"/>
                </a:cxn>
                <a:cxn ang="0">
                  <a:pos x="139" y="339"/>
                </a:cxn>
                <a:cxn ang="0">
                  <a:pos x="111" y="313"/>
                </a:cxn>
                <a:cxn ang="0">
                  <a:pos x="83" y="267"/>
                </a:cxn>
                <a:cxn ang="0">
                  <a:pos x="70" y="230"/>
                </a:cxn>
                <a:cxn ang="0">
                  <a:pos x="67" y="163"/>
                </a:cxn>
                <a:cxn ang="0">
                  <a:pos x="81" y="111"/>
                </a:cxn>
                <a:cxn ang="0">
                  <a:pos x="100" y="77"/>
                </a:cxn>
                <a:cxn ang="0">
                  <a:pos x="128" y="46"/>
                </a:cxn>
                <a:cxn ang="0">
                  <a:pos x="162" y="23"/>
                </a:cxn>
                <a:cxn ang="0">
                  <a:pos x="202" y="7"/>
                </a:cxn>
                <a:cxn ang="0">
                  <a:pos x="269" y="0"/>
                </a:cxn>
                <a:cxn ang="0">
                  <a:pos x="311" y="7"/>
                </a:cxn>
              </a:cxnLst>
              <a:rect l="0" t="0" r="r" b="b"/>
              <a:pathLst>
                <a:path w="454" h="708">
                  <a:moveTo>
                    <a:pt x="329" y="14"/>
                  </a:moveTo>
                  <a:lnTo>
                    <a:pt x="290" y="105"/>
                  </a:lnTo>
                  <a:lnTo>
                    <a:pt x="285" y="102"/>
                  </a:lnTo>
                  <a:lnTo>
                    <a:pt x="281" y="100"/>
                  </a:lnTo>
                  <a:lnTo>
                    <a:pt x="269" y="100"/>
                  </a:lnTo>
                  <a:lnTo>
                    <a:pt x="255" y="98"/>
                  </a:lnTo>
                  <a:lnTo>
                    <a:pt x="243" y="100"/>
                  </a:lnTo>
                  <a:lnTo>
                    <a:pt x="232" y="100"/>
                  </a:lnTo>
                  <a:lnTo>
                    <a:pt x="220" y="105"/>
                  </a:lnTo>
                  <a:lnTo>
                    <a:pt x="216" y="107"/>
                  </a:lnTo>
                  <a:lnTo>
                    <a:pt x="211" y="109"/>
                  </a:lnTo>
                  <a:lnTo>
                    <a:pt x="199" y="116"/>
                  </a:lnTo>
                  <a:lnTo>
                    <a:pt x="190" y="125"/>
                  </a:lnTo>
                  <a:lnTo>
                    <a:pt x="186" y="130"/>
                  </a:lnTo>
                  <a:lnTo>
                    <a:pt x="181" y="137"/>
                  </a:lnTo>
                  <a:lnTo>
                    <a:pt x="174" y="149"/>
                  </a:lnTo>
                  <a:lnTo>
                    <a:pt x="169" y="160"/>
                  </a:lnTo>
                  <a:lnTo>
                    <a:pt x="167" y="174"/>
                  </a:lnTo>
                  <a:lnTo>
                    <a:pt x="165" y="188"/>
                  </a:lnTo>
                  <a:lnTo>
                    <a:pt x="167" y="202"/>
                  </a:lnTo>
                  <a:lnTo>
                    <a:pt x="169" y="216"/>
                  </a:lnTo>
                  <a:lnTo>
                    <a:pt x="174" y="225"/>
                  </a:lnTo>
                  <a:lnTo>
                    <a:pt x="179" y="237"/>
                  </a:lnTo>
                  <a:lnTo>
                    <a:pt x="186" y="246"/>
                  </a:lnTo>
                  <a:lnTo>
                    <a:pt x="195" y="255"/>
                  </a:lnTo>
                  <a:lnTo>
                    <a:pt x="204" y="262"/>
                  </a:lnTo>
                  <a:lnTo>
                    <a:pt x="216" y="267"/>
                  </a:lnTo>
                  <a:lnTo>
                    <a:pt x="225" y="272"/>
                  </a:lnTo>
                  <a:lnTo>
                    <a:pt x="237" y="276"/>
                  </a:lnTo>
                  <a:lnTo>
                    <a:pt x="250" y="276"/>
                  </a:lnTo>
                  <a:lnTo>
                    <a:pt x="262" y="276"/>
                  </a:lnTo>
                  <a:lnTo>
                    <a:pt x="274" y="274"/>
                  </a:lnTo>
                  <a:lnTo>
                    <a:pt x="285" y="272"/>
                  </a:lnTo>
                  <a:lnTo>
                    <a:pt x="297" y="267"/>
                  </a:lnTo>
                  <a:lnTo>
                    <a:pt x="306" y="260"/>
                  </a:lnTo>
                  <a:lnTo>
                    <a:pt x="315" y="251"/>
                  </a:lnTo>
                  <a:lnTo>
                    <a:pt x="325" y="241"/>
                  </a:lnTo>
                  <a:lnTo>
                    <a:pt x="332" y="232"/>
                  </a:lnTo>
                  <a:lnTo>
                    <a:pt x="336" y="223"/>
                  </a:lnTo>
                  <a:lnTo>
                    <a:pt x="429" y="265"/>
                  </a:lnTo>
                  <a:lnTo>
                    <a:pt x="424" y="276"/>
                  </a:lnTo>
                  <a:lnTo>
                    <a:pt x="420" y="286"/>
                  </a:lnTo>
                  <a:lnTo>
                    <a:pt x="413" y="297"/>
                  </a:lnTo>
                  <a:lnTo>
                    <a:pt x="403" y="306"/>
                  </a:lnTo>
                  <a:lnTo>
                    <a:pt x="387" y="325"/>
                  </a:lnTo>
                  <a:lnTo>
                    <a:pt x="366" y="341"/>
                  </a:lnTo>
                  <a:lnTo>
                    <a:pt x="376" y="353"/>
                  </a:lnTo>
                  <a:lnTo>
                    <a:pt x="383" y="362"/>
                  </a:lnTo>
                  <a:lnTo>
                    <a:pt x="390" y="374"/>
                  </a:lnTo>
                  <a:lnTo>
                    <a:pt x="397" y="388"/>
                  </a:lnTo>
                  <a:lnTo>
                    <a:pt x="401" y="399"/>
                  </a:lnTo>
                  <a:lnTo>
                    <a:pt x="406" y="411"/>
                  </a:lnTo>
                  <a:lnTo>
                    <a:pt x="408" y="425"/>
                  </a:lnTo>
                  <a:lnTo>
                    <a:pt x="413" y="439"/>
                  </a:lnTo>
                  <a:lnTo>
                    <a:pt x="413" y="453"/>
                  </a:lnTo>
                  <a:lnTo>
                    <a:pt x="415" y="467"/>
                  </a:lnTo>
                  <a:lnTo>
                    <a:pt x="413" y="478"/>
                  </a:lnTo>
                  <a:lnTo>
                    <a:pt x="413" y="492"/>
                  </a:lnTo>
                  <a:lnTo>
                    <a:pt x="410" y="506"/>
                  </a:lnTo>
                  <a:lnTo>
                    <a:pt x="408" y="520"/>
                  </a:lnTo>
                  <a:lnTo>
                    <a:pt x="403" y="532"/>
                  </a:lnTo>
                  <a:lnTo>
                    <a:pt x="399" y="543"/>
                  </a:lnTo>
                  <a:lnTo>
                    <a:pt x="392" y="555"/>
                  </a:lnTo>
                  <a:lnTo>
                    <a:pt x="385" y="566"/>
                  </a:lnTo>
                  <a:lnTo>
                    <a:pt x="454" y="636"/>
                  </a:lnTo>
                  <a:lnTo>
                    <a:pt x="383" y="708"/>
                  </a:lnTo>
                  <a:lnTo>
                    <a:pt x="313" y="638"/>
                  </a:lnTo>
                  <a:lnTo>
                    <a:pt x="313" y="636"/>
                  </a:lnTo>
                  <a:lnTo>
                    <a:pt x="301" y="643"/>
                  </a:lnTo>
                  <a:lnTo>
                    <a:pt x="290" y="648"/>
                  </a:lnTo>
                  <a:lnTo>
                    <a:pt x="276" y="652"/>
                  </a:lnTo>
                  <a:lnTo>
                    <a:pt x="264" y="655"/>
                  </a:lnTo>
                  <a:lnTo>
                    <a:pt x="237" y="657"/>
                  </a:lnTo>
                  <a:lnTo>
                    <a:pt x="209" y="657"/>
                  </a:lnTo>
                  <a:lnTo>
                    <a:pt x="195" y="657"/>
                  </a:lnTo>
                  <a:lnTo>
                    <a:pt x="183" y="655"/>
                  </a:lnTo>
                  <a:lnTo>
                    <a:pt x="169" y="650"/>
                  </a:lnTo>
                  <a:lnTo>
                    <a:pt x="155" y="648"/>
                  </a:lnTo>
                  <a:lnTo>
                    <a:pt x="144" y="641"/>
                  </a:lnTo>
                  <a:lnTo>
                    <a:pt x="132" y="636"/>
                  </a:lnTo>
                  <a:lnTo>
                    <a:pt x="121" y="629"/>
                  </a:lnTo>
                  <a:lnTo>
                    <a:pt x="111" y="622"/>
                  </a:lnTo>
                  <a:lnTo>
                    <a:pt x="90" y="604"/>
                  </a:lnTo>
                  <a:lnTo>
                    <a:pt x="0" y="513"/>
                  </a:lnTo>
                  <a:lnTo>
                    <a:pt x="74" y="441"/>
                  </a:lnTo>
                  <a:lnTo>
                    <a:pt x="169" y="539"/>
                  </a:lnTo>
                  <a:lnTo>
                    <a:pt x="179" y="546"/>
                  </a:lnTo>
                  <a:lnTo>
                    <a:pt x="190" y="550"/>
                  </a:lnTo>
                  <a:lnTo>
                    <a:pt x="202" y="555"/>
                  </a:lnTo>
                  <a:lnTo>
                    <a:pt x="213" y="555"/>
                  </a:lnTo>
                  <a:lnTo>
                    <a:pt x="227" y="557"/>
                  </a:lnTo>
                  <a:lnTo>
                    <a:pt x="239" y="555"/>
                  </a:lnTo>
                  <a:lnTo>
                    <a:pt x="253" y="553"/>
                  </a:lnTo>
                  <a:lnTo>
                    <a:pt x="262" y="548"/>
                  </a:lnTo>
                  <a:lnTo>
                    <a:pt x="274" y="541"/>
                  </a:lnTo>
                  <a:lnTo>
                    <a:pt x="283" y="534"/>
                  </a:lnTo>
                  <a:lnTo>
                    <a:pt x="292" y="527"/>
                  </a:lnTo>
                  <a:lnTo>
                    <a:pt x="294" y="522"/>
                  </a:lnTo>
                  <a:lnTo>
                    <a:pt x="299" y="518"/>
                  </a:lnTo>
                  <a:lnTo>
                    <a:pt x="304" y="508"/>
                  </a:lnTo>
                  <a:lnTo>
                    <a:pt x="308" y="497"/>
                  </a:lnTo>
                  <a:lnTo>
                    <a:pt x="313" y="485"/>
                  </a:lnTo>
                  <a:lnTo>
                    <a:pt x="313" y="474"/>
                  </a:lnTo>
                  <a:lnTo>
                    <a:pt x="313" y="460"/>
                  </a:lnTo>
                  <a:lnTo>
                    <a:pt x="311" y="446"/>
                  </a:lnTo>
                  <a:lnTo>
                    <a:pt x="308" y="434"/>
                  </a:lnTo>
                  <a:lnTo>
                    <a:pt x="301" y="420"/>
                  </a:lnTo>
                  <a:lnTo>
                    <a:pt x="294" y="409"/>
                  </a:lnTo>
                  <a:lnTo>
                    <a:pt x="283" y="399"/>
                  </a:lnTo>
                  <a:lnTo>
                    <a:pt x="271" y="392"/>
                  </a:lnTo>
                  <a:lnTo>
                    <a:pt x="260" y="385"/>
                  </a:lnTo>
                  <a:lnTo>
                    <a:pt x="241" y="378"/>
                  </a:lnTo>
                  <a:lnTo>
                    <a:pt x="223" y="376"/>
                  </a:lnTo>
                  <a:lnTo>
                    <a:pt x="204" y="371"/>
                  </a:lnTo>
                  <a:lnTo>
                    <a:pt x="195" y="369"/>
                  </a:lnTo>
                  <a:lnTo>
                    <a:pt x="186" y="365"/>
                  </a:lnTo>
                  <a:lnTo>
                    <a:pt x="174" y="360"/>
                  </a:lnTo>
                  <a:lnTo>
                    <a:pt x="162" y="355"/>
                  </a:lnTo>
                  <a:lnTo>
                    <a:pt x="151" y="348"/>
                  </a:lnTo>
                  <a:lnTo>
                    <a:pt x="139" y="339"/>
                  </a:lnTo>
                  <a:lnTo>
                    <a:pt x="130" y="332"/>
                  </a:lnTo>
                  <a:lnTo>
                    <a:pt x="121" y="323"/>
                  </a:lnTo>
                  <a:lnTo>
                    <a:pt x="111" y="313"/>
                  </a:lnTo>
                  <a:lnTo>
                    <a:pt x="102" y="302"/>
                  </a:lnTo>
                  <a:lnTo>
                    <a:pt x="88" y="281"/>
                  </a:lnTo>
                  <a:lnTo>
                    <a:pt x="83" y="267"/>
                  </a:lnTo>
                  <a:lnTo>
                    <a:pt x="77" y="255"/>
                  </a:lnTo>
                  <a:lnTo>
                    <a:pt x="74" y="244"/>
                  </a:lnTo>
                  <a:lnTo>
                    <a:pt x="70" y="230"/>
                  </a:lnTo>
                  <a:lnTo>
                    <a:pt x="65" y="204"/>
                  </a:lnTo>
                  <a:lnTo>
                    <a:pt x="65" y="176"/>
                  </a:lnTo>
                  <a:lnTo>
                    <a:pt x="67" y="163"/>
                  </a:lnTo>
                  <a:lnTo>
                    <a:pt x="70" y="149"/>
                  </a:lnTo>
                  <a:lnTo>
                    <a:pt x="77" y="123"/>
                  </a:lnTo>
                  <a:lnTo>
                    <a:pt x="81" y="111"/>
                  </a:lnTo>
                  <a:lnTo>
                    <a:pt x="86" y="100"/>
                  </a:lnTo>
                  <a:lnTo>
                    <a:pt x="93" y="88"/>
                  </a:lnTo>
                  <a:lnTo>
                    <a:pt x="100" y="77"/>
                  </a:lnTo>
                  <a:lnTo>
                    <a:pt x="109" y="67"/>
                  </a:lnTo>
                  <a:lnTo>
                    <a:pt x="118" y="56"/>
                  </a:lnTo>
                  <a:lnTo>
                    <a:pt x="128" y="46"/>
                  </a:lnTo>
                  <a:lnTo>
                    <a:pt x="139" y="37"/>
                  </a:lnTo>
                  <a:lnTo>
                    <a:pt x="151" y="30"/>
                  </a:lnTo>
                  <a:lnTo>
                    <a:pt x="162" y="23"/>
                  </a:lnTo>
                  <a:lnTo>
                    <a:pt x="181" y="14"/>
                  </a:lnTo>
                  <a:lnTo>
                    <a:pt x="190" y="9"/>
                  </a:lnTo>
                  <a:lnTo>
                    <a:pt x="202" y="7"/>
                  </a:lnTo>
                  <a:lnTo>
                    <a:pt x="223" y="2"/>
                  </a:lnTo>
                  <a:lnTo>
                    <a:pt x="246" y="0"/>
                  </a:lnTo>
                  <a:lnTo>
                    <a:pt x="269" y="0"/>
                  </a:lnTo>
                  <a:lnTo>
                    <a:pt x="290" y="2"/>
                  </a:lnTo>
                  <a:lnTo>
                    <a:pt x="301" y="5"/>
                  </a:lnTo>
                  <a:lnTo>
                    <a:pt x="311" y="7"/>
                  </a:lnTo>
                  <a:lnTo>
                    <a:pt x="329" y="14"/>
                  </a:lnTo>
                  <a:close/>
                </a:path>
              </a:pathLst>
            </a:custGeom>
            <a:solidFill>
              <a:srgbClr val="FFFFFF"/>
            </a:solidFill>
            <a:ln w="9525">
              <a:noFill/>
              <a:round/>
              <a:headEnd/>
              <a:tailEnd/>
            </a:ln>
          </p:spPr>
          <p:txBody>
            <a:bodyPr/>
            <a:lstStyle/>
            <a:p>
              <a:pPr>
                <a:defRPr/>
              </a:pPr>
              <a:endParaRPr lang="es-ES"/>
            </a:p>
          </p:txBody>
        </p:sp>
        <p:sp>
          <p:nvSpPr>
            <p:cNvPr id="1183" name="Rectangle 159"/>
            <p:cNvSpPr>
              <a:spLocks noChangeArrowheads="1"/>
            </p:cNvSpPr>
            <p:nvPr userDrawn="1"/>
          </p:nvSpPr>
          <p:spPr bwMode="auto">
            <a:xfrm>
              <a:off x="1580" y="496"/>
              <a:ext cx="52" cy="42"/>
            </a:xfrm>
            <a:prstGeom prst="rect">
              <a:avLst/>
            </a:prstGeom>
            <a:solidFill>
              <a:srgbClr val="FFFFFF"/>
            </a:solidFill>
            <a:ln w="9525">
              <a:noFill/>
              <a:miter lim="800000"/>
              <a:headEnd/>
              <a:tailEnd/>
            </a:ln>
          </p:spPr>
          <p:txBody>
            <a:bodyPr/>
            <a:lstStyle/>
            <a:p>
              <a:pPr>
                <a:defRPr/>
              </a:pPr>
              <a:endParaRPr lang="es-ES"/>
            </a:p>
          </p:txBody>
        </p:sp>
        <p:sp>
          <p:nvSpPr>
            <p:cNvPr id="1184" name="Rectangle 160"/>
            <p:cNvSpPr>
              <a:spLocks noChangeArrowheads="1"/>
            </p:cNvSpPr>
            <p:nvPr userDrawn="1"/>
          </p:nvSpPr>
          <p:spPr bwMode="auto">
            <a:xfrm>
              <a:off x="1457" y="368"/>
              <a:ext cx="42" cy="51"/>
            </a:xfrm>
            <a:prstGeom prst="rect">
              <a:avLst/>
            </a:prstGeom>
            <a:solidFill>
              <a:srgbClr val="FFFFFF"/>
            </a:solidFill>
            <a:ln w="9525">
              <a:noFill/>
              <a:miter lim="800000"/>
              <a:headEnd/>
              <a:tailEnd/>
            </a:ln>
          </p:spPr>
          <p:txBody>
            <a:bodyPr/>
            <a:lstStyle/>
            <a:p>
              <a:pPr>
                <a:defRPr/>
              </a:pPr>
              <a:endParaRPr lang="es-ES"/>
            </a:p>
          </p:txBody>
        </p:sp>
        <p:sp>
          <p:nvSpPr>
            <p:cNvPr id="1185" name="Freeform 161"/>
            <p:cNvSpPr>
              <a:spLocks/>
            </p:cNvSpPr>
            <p:nvPr userDrawn="1"/>
          </p:nvSpPr>
          <p:spPr bwMode="auto">
            <a:xfrm>
              <a:off x="1525" y="408"/>
              <a:ext cx="64" cy="64"/>
            </a:xfrm>
            <a:custGeom>
              <a:avLst/>
              <a:gdLst/>
              <a:ahLst/>
              <a:cxnLst>
                <a:cxn ang="0">
                  <a:pos x="0" y="88"/>
                </a:cxn>
                <a:cxn ang="0">
                  <a:pos x="88" y="0"/>
                </a:cxn>
                <a:cxn ang="0">
                  <a:pos x="160" y="72"/>
                </a:cxn>
                <a:cxn ang="0">
                  <a:pos x="72" y="160"/>
                </a:cxn>
                <a:cxn ang="0">
                  <a:pos x="0" y="88"/>
                </a:cxn>
              </a:cxnLst>
              <a:rect l="0" t="0" r="r" b="b"/>
              <a:pathLst>
                <a:path w="160" h="160">
                  <a:moveTo>
                    <a:pt x="0" y="88"/>
                  </a:moveTo>
                  <a:lnTo>
                    <a:pt x="88" y="0"/>
                  </a:lnTo>
                  <a:lnTo>
                    <a:pt x="160" y="72"/>
                  </a:lnTo>
                  <a:lnTo>
                    <a:pt x="72" y="160"/>
                  </a:lnTo>
                  <a:lnTo>
                    <a:pt x="0" y="88"/>
                  </a:lnTo>
                  <a:close/>
                </a:path>
              </a:pathLst>
            </a:custGeom>
            <a:solidFill>
              <a:srgbClr val="FFFFFF"/>
            </a:solidFill>
            <a:ln w="9525">
              <a:noFill/>
              <a:round/>
              <a:headEnd/>
              <a:tailEnd/>
            </a:ln>
          </p:spPr>
          <p:txBody>
            <a:bodyPr/>
            <a:lstStyle/>
            <a:p>
              <a:pPr>
                <a:defRPr/>
              </a:pPr>
              <a:endParaRPr lang="es-E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l" rtl="0" eaLnBrk="0" fontAlgn="base" hangingPunct="0">
        <a:spcBef>
          <a:spcPct val="0"/>
        </a:spcBef>
        <a:spcAft>
          <a:spcPct val="0"/>
        </a:spcAft>
        <a:defRPr sz="2800" b="1">
          <a:solidFill>
            <a:srgbClr val="FF0C00"/>
          </a:solidFill>
          <a:latin typeface="+mj-lt"/>
          <a:ea typeface="+mj-ea"/>
          <a:cs typeface="+mj-cs"/>
        </a:defRPr>
      </a:lvl1pPr>
      <a:lvl2pPr algn="l" rtl="0" eaLnBrk="0" fontAlgn="base" hangingPunct="0">
        <a:spcBef>
          <a:spcPct val="0"/>
        </a:spcBef>
        <a:spcAft>
          <a:spcPct val="0"/>
        </a:spcAft>
        <a:defRPr sz="2800" b="1">
          <a:solidFill>
            <a:srgbClr val="FF0C00"/>
          </a:solidFill>
          <a:latin typeface="Futura Md BT" pitchFamily="34" charset="0"/>
        </a:defRPr>
      </a:lvl2pPr>
      <a:lvl3pPr algn="l" rtl="0" eaLnBrk="0" fontAlgn="base" hangingPunct="0">
        <a:spcBef>
          <a:spcPct val="0"/>
        </a:spcBef>
        <a:spcAft>
          <a:spcPct val="0"/>
        </a:spcAft>
        <a:defRPr sz="2800" b="1">
          <a:solidFill>
            <a:srgbClr val="FF0C00"/>
          </a:solidFill>
          <a:latin typeface="Futura Md BT" pitchFamily="34" charset="0"/>
        </a:defRPr>
      </a:lvl3pPr>
      <a:lvl4pPr algn="l" rtl="0" eaLnBrk="0" fontAlgn="base" hangingPunct="0">
        <a:spcBef>
          <a:spcPct val="0"/>
        </a:spcBef>
        <a:spcAft>
          <a:spcPct val="0"/>
        </a:spcAft>
        <a:defRPr sz="2800" b="1">
          <a:solidFill>
            <a:srgbClr val="FF0C00"/>
          </a:solidFill>
          <a:latin typeface="Futura Md BT" pitchFamily="34" charset="0"/>
        </a:defRPr>
      </a:lvl4pPr>
      <a:lvl5pPr algn="l" rtl="0" eaLnBrk="0" fontAlgn="base" hangingPunct="0">
        <a:spcBef>
          <a:spcPct val="0"/>
        </a:spcBef>
        <a:spcAft>
          <a:spcPct val="0"/>
        </a:spcAft>
        <a:defRPr sz="2800" b="1">
          <a:solidFill>
            <a:srgbClr val="FF0C00"/>
          </a:solidFill>
          <a:latin typeface="Futura Md BT" pitchFamily="34" charset="0"/>
        </a:defRPr>
      </a:lvl5pPr>
      <a:lvl6pPr marL="457200" algn="l" rtl="0" fontAlgn="base">
        <a:spcBef>
          <a:spcPct val="0"/>
        </a:spcBef>
        <a:spcAft>
          <a:spcPct val="0"/>
        </a:spcAft>
        <a:defRPr sz="2800" b="1">
          <a:solidFill>
            <a:srgbClr val="FF0C00"/>
          </a:solidFill>
          <a:latin typeface="Futura Md BT" pitchFamily="34" charset="0"/>
        </a:defRPr>
      </a:lvl6pPr>
      <a:lvl7pPr marL="914400" algn="l" rtl="0" fontAlgn="base">
        <a:spcBef>
          <a:spcPct val="0"/>
        </a:spcBef>
        <a:spcAft>
          <a:spcPct val="0"/>
        </a:spcAft>
        <a:defRPr sz="2800" b="1">
          <a:solidFill>
            <a:srgbClr val="FF0C00"/>
          </a:solidFill>
          <a:latin typeface="Futura Md BT" pitchFamily="34" charset="0"/>
        </a:defRPr>
      </a:lvl7pPr>
      <a:lvl8pPr marL="1371600" algn="l" rtl="0" fontAlgn="base">
        <a:spcBef>
          <a:spcPct val="0"/>
        </a:spcBef>
        <a:spcAft>
          <a:spcPct val="0"/>
        </a:spcAft>
        <a:defRPr sz="2800" b="1">
          <a:solidFill>
            <a:srgbClr val="FF0C00"/>
          </a:solidFill>
          <a:latin typeface="Futura Md BT" pitchFamily="34" charset="0"/>
        </a:defRPr>
      </a:lvl8pPr>
      <a:lvl9pPr marL="1828800" algn="l" rtl="0" fontAlgn="base">
        <a:spcBef>
          <a:spcPct val="0"/>
        </a:spcBef>
        <a:spcAft>
          <a:spcPct val="0"/>
        </a:spcAft>
        <a:defRPr sz="2800" b="1">
          <a:solidFill>
            <a:srgbClr val="FF0C00"/>
          </a:solidFill>
          <a:latin typeface="Futura Md BT" pitchFamily="34" charset="0"/>
        </a:defRPr>
      </a:lvl9pPr>
    </p:titleStyle>
    <p:bodyStyle>
      <a:lvl1pPr marL="533400" indent="-533400" algn="l" rtl="0" eaLnBrk="0" fontAlgn="base" hangingPunct="0">
        <a:spcBef>
          <a:spcPct val="20000"/>
        </a:spcBef>
        <a:spcAft>
          <a:spcPct val="0"/>
        </a:spcAft>
        <a:buClr>
          <a:srgbClr val="FF0C00"/>
        </a:buClr>
        <a:buChar char="•"/>
        <a:defRPr sz="2800">
          <a:solidFill>
            <a:schemeClr val="tx1"/>
          </a:solidFill>
          <a:latin typeface="+mn-lt"/>
          <a:ea typeface="+mn-ea"/>
          <a:cs typeface="+mn-cs"/>
        </a:defRPr>
      </a:lvl1pPr>
      <a:lvl2pPr marL="914400" indent="-457200" algn="l" rtl="0" eaLnBrk="0" fontAlgn="base" hangingPunct="0">
        <a:spcBef>
          <a:spcPct val="20000"/>
        </a:spcBef>
        <a:spcAft>
          <a:spcPct val="0"/>
        </a:spcAft>
        <a:buClr>
          <a:srgbClr val="FF0C00"/>
        </a:buClr>
        <a:buFont typeface="Wingdings" pitchFamily="2" charset="2"/>
        <a:buChar char="§"/>
        <a:defRPr sz="2400">
          <a:solidFill>
            <a:srgbClr val="FF0C00"/>
          </a:solidFill>
          <a:latin typeface="+mn-lt"/>
        </a:defRPr>
      </a:lvl2pPr>
      <a:lvl3pPr marL="1295400" indent="-381000" algn="l" rtl="0" eaLnBrk="0" fontAlgn="base" hangingPunct="0">
        <a:spcBef>
          <a:spcPct val="20000"/>
        </a:spcBef>
        <a:spcAft>
          <a:spcPct val="0"/>
        </a:spcAft>
        <a:buClr>
          <a:srgbClr val="FF0C00"/>
        </a:buClr>
        <a:buFont typeface="frutiger" pitchFamily="34" charset="0"/>
        <a:buChar char="°"/>
        <a:defRPr sz="2000">
          <a:solidFill>
            <a:schemeClr val="tx1"/>
          </a:solidFill>
          <a:latin typeface="+mn-lt"/>
        </a:defRPr>
      </a:lvl3pPr>
      <a:lvl4pPr marL="1714500" indent="-342900" algn="l" rtl="0" eaLnBrk="0" fontAlgn="base" hangingPunct="0">
        <a:spcBef>
          <a:spcPct val="20000"/>
        </a:spcBef>
        <a:spcAft>
          <a:spcPct val="0"/>
        </a:spcAft>
        <a:buClr>
          <a:srgbClr val="FF0C00"/>
        </a:buClr>
        <a:buChar char="•"/>
        <a:defRPr sz="2000">
          <a:solidFill>
            <a:srgbClr val="FF0C00"/>
          </a:solidFill>
          <a:latin typeface="+mn-lt"/>
        </a:defRPr>
      </a:lvl4pPr>
      <a:lvl5pPr marL="2171700" indent="-342900" algn="l" rtl="0" eaLnBrk="0" fontAlgn="base" hangingPunct="0">
        <a:spcBef>
          <a:spcPct val="20000"/>
        </a:spcBef>
        <a:spcAft>
          <a:spcPct val="0"/>
        </a:spcAft>
        <a:buClr>
          <a:srgbClr val="FF0C00"/>
        </a:buClr>
        <a:buFont typeface="Wingdings" pitchFamily="2" charset="2"/>
        <a:buChar char="§"/>
        <a:defRPr sz="2000">
          <a:solidFill>
            <a:schemeClr val="tx1"/>
          </a:solidFill>
          <a:latin typeface="+mn-lt"/>
        </a:defRPr>
      </a:lvl5pPr>
      <a:lvl6pPr marL="2628900" indent="-342900" algn="l" rtl="0" fontAlgn="base">
        <a:spcBef>
          <a:spcPct val="20000"/>
        </a:spcBef>
        <a:spcAft>
          <a:spcPct val="0"/>
        </a:spcAft>
        <a:buClr>
          <a:srgbClr val="FF0C00"/>
        </a:buClr>
        <a:buFont typeface="Wingdings" pitchFamily="2" charset="2"/>
        <a:buChar char="§"/>
        <a:defRPr>
          <a:solidFill>
            <a:schemeClr val="tx1"/>
          </a:solidFill>
          <a:latin typeface="+mn-lt"/>
        </a:defRPr>
      </a:lvl6pPr>
      <a:lvl7pPr marL="3086100" indent="-342900" algn="l" rtl="0" fontAlgn="base">
        <a:spcBef>
          <a:spcPct val="20000"/>
        </a:spcBef>
        <a:spcAft>
          <a:spcPct val="0"/>
        </a:spcAft>
        <a:buClr>
          <a:srgbClr val="FF0C00"/>
        </a:buClr>
        <a:buFont typeface="Wingdings" pitchFamily="2" charset="2"/>
        <a:buChar char="§"/>
        <a:defRPr>
          <a:solidFill>
            <a:schemeClr val="tx1"/>
          </a:solidFill>
          <a:latin typeface="+mn-lt"/>
        </a:defRPr>
      </a:lvl7pPr>
      <a:lvl8pPr marL="3543300" indent="-342900" algn="l" rtl="0" fontAlgn="base">
        <a:spcBef>
          <a:spcPct val="20000"/>
        </a:spcBef>
        <a:spcAft>
          <a:spcPct val="0"/>
        </a:spcAft>
        <a:buClr>
          <a:srgbClr val="FF0C00"/>
        </a:buClr>
        <a:buFont typeface="Wingdings" pitchFamily="2" charset="2"/>
        <a:buChar char="§"/>
        <a:defRPr>
          <a:solidFill>
            <a:schemeClr val="tx1"/>
          </a:solidFill>
          <a:latin typeface="+mn-lt"/>
        </a:defRPr>
      </a:lvl8pPr>
      <a:lvl9pPr marL="4000500" indent="-342900" algn="l" rtl="0" fontAlgn="base">
        <a:spcBef>
          <a:spcPct val="20000"/>
        </a:spcBef>
        <a:spcAft>
          <a:spcPct val="0"/>
        </a:spcAft>
        <a:buClr>
          <a:srgbClr val="FF0C00"/>
        </a:buClr>
        <a:buFont typeface="Wingdings" pitchFamily="2" charset="2"/>
        <a:buChar char="§"/>
        <a:defRPr>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jpeg"/><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gif"/><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7.gif"/><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mailto:istas21.copsoq@istas.ne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6.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4.jpeg"/><Relationship Id="rId7"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6.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solidFill>
                  <a:schemeClr val="tx1"/>
                </a:solidFill>
              </a:rPr>
              <a:t>Presentación método CoPsoQ-istas21</a:t>
            </a:r>
            <a:r>
              <a:rPr lang="es-ES" dirty="0" smtClean="0"/>
              <a:t/>
            </a:r>
            <a:br>
              <a:rPr lang="es-ES" dirty="0" smtClean="0"/>
            </a:br>
            <a:r>
              <a:rPr lang="es-ES" dirty="0" smtClean="0"/>
              <a:t>Versión 2</a:t>
            </a:r>
            <a:endParaRPr lang="es-ES" dirty="0"/>
          </a:p>
        </p:txBody>
      </p:sp>
      <p:sp>
        <p:nvSpPr>
          <p:cNvPr id="3" name="2 Subtítulo"/>
          <p:cNvSpPr>
            <a:spLocks noGrp="1"/>
          </p:cNvSpPr>
          <p:nvPr>
            <p:ph type="subTitle" idx="1"/>
          </p:nvPr>
        </p:nvSpPr>
        <p:spPr/>
        <p:txBody>
          <a:bodyPr>
            <a:normAutofit fontScale="62500" lnSpcReduction="20000"/>
          </a:bodyPr>
          <a:lstStyle/>
          <a:p>
            <a:pPr algn="just"/>
            <a:r>
              <a:rPr lang="es-ES" dirty="0" smtClean="0"/>
              <a:t>Objetivo: Presentar a los miembros del CSS las características del método y el proceso de intervención, antes de la firma del acuerdo sobre su utilización</a:t>
            </a:r>
            <a:endParaRPr lang="es-ES" dirty="0"/>
          </a:p>
        </p:txBody>
      </p:sp>
      <p:pic>
        <p:nvPicPr>
          <p:cNvPr id="4" name="7 Imagen" descr="v2.jpg"/>
          <p:cNvPicPr>
            <a:picLocks noChangeAspect="1"/>
          </p:cNvPicPr>
          <p:nvPr/>
        </p:nvPicPr>
        <p:blipFill>
          <a:blip r:embed="rId3"/>
          <a:stretch>
            <a:fillRect/>
          </a:stretch>
        </p:blipFill>
        <p:spPr>
          <a:xfrm>
            <a:off x="6500826" y="714357"/>
            <a:ext cx="1372287" cy="83744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6000"/>
          </a:schemeClr>
        </a:solidFill>
        <a:effectLst/>
      </p:bgPr>
    </p:bg>
    <p:spTree>
      <p:nvGrpSpPr>
        <p:cNvPr id="1" name=""/>
        <p:cNvGrpSpPr/>
        <p:nvPr/>
      </p:nvGrpSpPr>
      <p:grpSpPr>
        <a:xfrm>
          <a:off x="0" y="0"/>
          <a:ext cx="0" cy="0"/>
          <a:chOff x="0" y="0"/>
          <a:chExt cx="0" cy="0"/>
        </a:xfrm>
      </p:grpSpPr>
      <p:pic>
        <p:nvPicPr>
          <p:cNvPr id="11" name="10 Imagen" descr="v2.jpg"/>
          <p:cNvPicPr>
            <a:picLocks noChangeAspect="1"/>
          </p:cNvPicPr>
          <p:nvPr/>
        </p:nvPicPr>
        <p:blipFill>
          <a:blip r:embed="rId3"/>
          <a:stretch>
            <a:fillRect/>
          </a:stretch>
        </p:blipFill>
        <p:spPr>
          <a:xfrm rot="773120">
            <a:off x="147505" y="213881"/>
            <a:ext cx="1372287" cy="837446"/>
          </a:xfrm>
          <a:prstGeom prst="rect">
            <a:avLst/>
          </a:prstGeom>
        </p:spPr>
      </p:pic>
      <p:sp>
        <p:nvSpPr>
          <p:cNvPr id="5" name="4 Marcador de número de diapositiva"/>
          <p:cNvSpPr>
            <a:spLocks noGrp="1"/>
          </p:cNvSpPr>
          <p:nvPr>
            <p:ph type="sldNum" sz="quarter" idx="11"/>
          </p:nvPr>
        </p:nvSpPr>
        <p:spPr/>
        <p:txBody>
          <a:bodyPr/>
          <a:lstStyle/>
          <a:p>
            <a:pPr>
              <a:defRPr/>
            </a:pPr>
            <a:fld id="{4278A505-D1AE-4D03-8932-0B1247E6BF4A}" type="slidenum">
              <a:rPr lang="es-ES" smtClean="0"/>
              <a:pPr>
                <a:defRPr/>
              </a:pPr>
              <a:t>10</a:t>
            </a:fld>
            <a:endParaRPr lang="es-ES"/>
          </a:p>
        </p:txBody>
      </p:sp>
      <p:sp>
        <p:nvSpPr>
          <p:cNvPr id="6" name="5 Marcador de fecha"/>
          <p:cNvSpPr>
            <a:spLocks noGrp="1"/>
          </p:cNvSpPr>
          <p:nvPr>
            <p:ph type="dt" sz="half" idx="12"/>
          </p:nvPr>
        </p:nvSpPr>
        <p:spPr/>
        <p:txBody>
          <a:bodyPr/>
          <a:lstStyle/>
          <a:p>
            <a:pPr>
              <a:defRPr/>
            </a:pPr>
            <a:fld id="{EDCC81CF-794D-4F01-8BAB-50FA52AC104E}" type="datetime1">
              <a:rPr lang="es-ES" smtClean="0"/>
              <a:pPr>
                <a:defRPr/>
              </a:pPr>
              <a:t>05/08/2014</a:t>
            </a:fld>
            <a:endParaRPr lang="es-ES"/>
          </a:p>
        </p:txBody>
      </p:sp>
      <p:pic>
        <p:nvPicPr>
          <p:cNvPr id="8" name="7 Imagen" descr="encabezamiento ppt.jpg"/>
          <p:cNvPicPr>
            <a:picLocks noChangeAspect="1"/>
          </p:cNvPicPr>
          <p:nvPr/>
        </p:nvPicPr>
        <p:blipFill>
          <a:blip r:embed="rId4"/>
          <a:stretch>
            <a:fillRect/>
          </a:stretch>
        </p:blipFill>
        <p:spPr>
          <a:xfrm>
            <a:off x="71407" y="71415"/>
            <a:ext cx="9001188" cy="696092"/>
          </a:xfrm>
          <a:prstGeom prst="rect">
            <a:avLst/>
          </a:prstGeom>
        </p:spPr>
      </p:pic>
      <p:sp>
        <p:nvSpPr>
          <p:cNvPr id="7" name="6 Rectángulo"/>
          <p:cNvSpPr/>
          <p:nvPr/>
        </p:nvSpPr>
        <p:spPr>
          <a:xfrm>
            <a:off x="4143372" y="2571745"/>
            <a:ext cx="3643338" cy="3139321"/>
          </a:xfrm>
          <a:prstGeom prst="rect">
            <a:avLst/>
          </a:prstGeom>
          <a:solidFill>
            <a:schemeClr val="bg2"/>
          </a:solidFill>
        </p:spPr>
        <p:txBody>
          <a:bodyPr wrap="square">
            <a:spAutoFit/>
          </a:bodyPr>
          <a:lstStyle/>
          <a:p>
            <a:pPr marL="450850" indent="-450850">
              <a:buFont typeface="Wingdings" pitchFamily="2" charset="2"/>
              <a:buChar char="ü"/>
            </a:pPr>
            <a:r>
              <a:rPr lang="es-ES" dirty="0" smtClean="0">
                <a:latin typeface="Arial" pitchFamily="34" charset="0"/>
                <a:cs typeface="Arial" pitchFamily="34" charset="0"/>
              </a:rPr>
              <a:t>Ordenar y concretar las medidas preventivas que se han definido</a:t>
            </a:r>
          </a:p>
          <a:p>
            <a:pPr marL="450850" indent="-450850">
              <a:buFont typeface="Wingdings" pitchFamily="2" charset="2"/>
              <a:buChar char="ü"/>
            </a:pPr>
            <a:r>
              <a:rPr lang="es-ES" dirty="0" smtClean="0">
                <a:latin typeface="Arial" pitchFamily="34" charset="0"/>
                <a:cs typeface="Arial" pitchFamily="34" charset="0"/>
              </a:rPr>
              <a:t>Planificar cada medida</a:t>
            </a:r>
          </a:p>
          <a:p>
            <a:pPr marL="450850" indent="-450850"/>
            <a:endParaRPr lang="es-ES" dirty="0" smtClean="0">
              <a:latin typeface="Arial" pitchFamily="34" charset="0"/>
              <a:cs typeface="Arial" pitchFamily="34" charset="0"/>
            </a:endParaRPr>
          </a:p>
          <a:p>
            <a:pPr marL="908050" lvl="1" indent="-450850">
              <a:buFont typeface="Wingdings" pitchFamily="2" charset="2"/>
              <a:buChar char="ü"/>
            </a:pPr>
            <a:r>
              <a:rPr lang="es-ES" dirty="0" smtClean="0">
                <a:latin typeface="Arial" pitchFamily="34" charset="0"/>
                <a:cs typeface="Arial" pitchFamily="34" charset="0"/>
              </a:rPr>
              <a:t>Objetivo</a:t>
            </a:r>
          </a:p>
          <a:p>
            <a:pPr marL="908050" lvl="1" indent="-450850">
              <a:buFont typeface="Wingdings" pitchFamily="2" charset="2"/>
              <a:buChar char="ü"/>
            </a:pPr>
            <a:r>
              <a:rPr lang="es-ES" dirty="0" smtClean="0">
                <a:latin typeface="Arial" pitchFamily="34" charset="0"/>
                <a:cs typeface="Arial" pitchFamily="34" charset="0"/>
              </a:rPr>
              <a:t>Concreción</a:t>
            </a:r>
          </a:p>
          <a:p>
            <a:pPr marL="908050" lvl="1" indent="-450850">
              <a:buFont typeface="Wingdings" pitchFamily="2" charset="2"/>
              <a:buChar char="ü"/>
            </a:pPr>
            <a:r>
              <a:rPr lang="es-ES" dirty="0" smtClean="0">
                <a:latin typeface="Arial" pitchFamily="34" charset="0"/>
                <a:cs typeface="Arial" pitchFamily="34" charset="0"/>
              </a:rPr>
              <a:t>Ámbito de aplicación</a:t>
            </a:r>
          </a:p>
          <a:p>
            <a:pPr marL="908050" lvl="1" indent="-450850">
              <a:buFont typeface="Wingdings" pitchFamily="2" charset="2"/>
              <a:buChar char="ü"/>
            </a:pPr>
            <a:r>
              <a:rPr lang="es-ES" dirty="0" smtClean="0">
                <a:latin typeface="Arial" pitchFamily="34" charset="0"/>
                <a:cs typeface="Arial" pitchFamily="34" charset="0"/>
              </a:rPr>
              <a:t>Recursos necesarios</a:t>
            </a:r>
          </a:p>
          <a:p>
            <a:pPr marL="908050" lvl="1" indent="-450850">
              <a:buFont typeface="Wingdings" pitchFamily="2" charset="2"/>
              <a:buChar char="ü"/>
            </a:pPr>
            <a:r>
              <a:rPr lang="es-ES" dirty="0" smtClean="0">
                <a:latin typeface="Arial" pitchFamily="34" charset="0"/>
                <a:cs typeface="Arial" pitchFamily="34" charset="0"/>
              </a:rPr>
              <a:t>Criterios de priorización</a:t>
            </a:r>
            <a:br>
              <a:rPr lang="es-ES" dirty="0" smtClean="0">
                <a:latin typeface="Arial" pitchFamily="34" charset="0"/>
                <a:cs typeface="Arial" pitchFamily="34" charset="0"/>
              </a:rPr>
            </a:br>
            <a:endParaRPr lang="es-ES" dirty="0" smtClean="0">
              <a:solidFill>
                <a:schemeClr val="accent2">
                  <a:lumMod val="75000"/>
                </a:schemeClr>
              </a:solidFill>
              <a:latin typeface="Arial" pitchFamily="34" charset="0"/>
              <a:cs typeface="Arial" pitchFamily="34" charset="0"/>
            </a:endParaRPr>
          </a:p>
        </p:txBody>
      </p:sp>
      <p:graphicFrame>
        <p:nvGraphicFramePr>
          <p:cNvPr id="13" name="12 Tabla"/>
          <p:cNvGraphicFramePr>
            <a:graphicFrameLocks noGrp="1"/>
          </p:cNvGraphicFramePr>
          <p:nvPr/>
        </p:nvGraphicFramePr>
        <p:xfrm>
          <a:off x="1571604" y="928670"/>
          <a:ext cx="7000924" cy="1158240"/>
        </p:xfrm>
        <a:graphic>
          <a:graphicData uri="http://schemas.openxmlformats.org/drawingml/2006/table">
            <a:tbl>
              <a:tblPr firstRow="1" bandRow="1">
                <a:tableStyleId>{5C22544A-7EE6-4342-B048-85BDC9FD1C3A}</a:tableStyleId>
              </a:tblPr>
              <a:tblGrid>
                <a:gridCol w="1931289"/>
                <a:gridCol w="5069635"/>
              </a:tblGrid>
              <a:tr h="370840">
                <a:tc>
                  <a:txBody>
                    <a:bodyPr/>
                    <a:lstStyle/>
                    <a:p>
                      <a:r>
                        <a:rPr lang="es-ES" sz="1600" dirty="0" smtClean="0"/>
                        <a:t>GRUPO DE TRABAJO</a:t>
                      </a:r>
                      <a:endParaRPr lang="es-ES" sz="1600" dirty="0"/>
                    </a:p>
                  </a:txBody>
                  <a:tcPr/>
                </a:tc>
                <a:tc>
                  <a:txBody>
                    <a:bodyPr/>
                    <a:lstStyle/>
                    <a:p>
                      <a:r>
                        <a:rPr lang="es-ES" sz="1600" dirty="0" smtClean="0"/>
                        <a:t>Fase 4. Implementar las medidas preventivas</a:t>
                      </a:r>
                      <a:endParaRPr lang="es-ES" sz="1600" dirty="0"/>
                    </a:p>
                  </a:txBody>
                  <a:tcPr/>
                </a:tc>
              </a:tr>
              <a:tr h="370840">
                <a:tc>
                  <a:txBody>
                    <a:bodyPr/>
                    <a:lstStyle/>
                    <a:p>
                      <a:r>
                        <a:rPr lang="es-ES" sz="1600" dirty="0" smtClean="0"/>
                        <a:t>Comité de Seguridad y Salud</a:t>
                      </a:r>
                      <a:endParaRPr lang="es-ES" sz="1600" dirty="0"/>
                    </a:p>
                  </a:txBody>
                  <a:tcPr/>
                </a:tc>
                <a:tc>
                  <a:txBody>
                    <a:bodyPr/>
                    <a:lstStyle/>
                    <a:p>
                      <a:r>
                        <a:rPr lang="es-ES" sz="1600" dirty="0" smtClean="0"/>
                        <a:t>Ratificar las medidas preventivas</a:t>
                      </a:r>
                      <a:r>
                        <a:rPr lang="es-ES" sz="1600" baseline="0" dirty="0" smtClean="0"/>
                        <a:t> que el GT haya acordado y colaborar en su puesta en marcha</a:t>
                      </a:r>
                      <a:endParaRPr lang="es-ES" sz="1600" dirty="0"/>
                    </a:p>
                  </a:txBody>
                  <a:tcPr/>
                </a:tc>
              </a:tr>
            </a:tbl>
          </a:graphicData>
        </a:graphic>
      </p:graphicFrame>
      <p:pic>
        <p:nvPicPr>
          <p:cNvPr id="18" name="17 Imagen" descr="matriz planificacion.jpg"/>
          <p:cNvPicPr>
            <a:picLocks noChangeAspect="1"/>
          </p:cNvPicPr>
          <p:nvPr/>
        </p:nvPicPr>
        <p:blipFill>
          <a:blip r:embed="rId5"/>
          <a:stretch>
            <a:fillRect/>
          </a:stretch>
        </p:blipFill>
        <p:spPr>
          <a:xfrm>
            <a:off x="357159" y="2291252"/>
            <a:ext cx="3286148" cy="386188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fld id="{15D7D4FD-73B6-42B4-9754-A210636C6EF3}" type="slidenum">
              <a:rPr lang="es-ES" smtClean="0"/>
              <a:pPr>
                <a:defRPr/>
              </a:pPr>
              <a:t>11</a:t>
            </a:fld>
            <a:endParaRPr lang="es-ES" dirty="0"/>
          </a:p>
        </p:txBody>
      </p:sp>
      <p:sp>
        <p:nvSpPr>
          <p:cNvPr id="3" name="2 Marcador de fecha"/>
          <p:cNvSpPr>
            <a:spLocks noGrp="1"/>
          </p:cNvSpPr>
          <p:nvPr>
            <p:ph type="dt" sz="half" idx="12"/>
          </p:nvPr>
        </p:nvSpPr>
        <p:spPr/>
        <p:txBody>
          <a:bodyPr/>
          <a:lstStyle/>
          <a:p>
            <a:pPr>
              <a:defRPr/>
            </a:pPr>
            <a:fld id="{D5EBC91C-7931-495A-8FEB-DAD258193068}" type="datetime1">
              <a:rPr lang="es-ES" smtClean="0"/>
              <a:pPr>
                <a:defRPr/>
              </a:pPr>
              <a:t>05/08/2014</a:t>
            </a:fld>
            <a:endParaRPr lang="es-ES"/>
          </a:p>
        </p:txBody>
      </p:sp>
      <p:graphicFrame>
        <p:nvGraphicFramePr>
          <p:cNvPr id="4" name="3 Tabla"/>
          <p:cNvGraphicFramePr>
            <a:graphicFrameLocks noGrp="1"/>
          </p:cNvGraphicFramePr>
          <p:nvPr/>
        </p:nvGraphicFramePr>
        <p:xfrm>
          <a:off x="3881454" y="928670"/>
          <a:ext cx="4762512" cy="5161280"/>
        </p:xfrm>
        <a:graphic>
          <a:graphicData uri="http://schemas.openxmlformats.org/drawingml/2006/table">
            <a:tbl>
              <a:tblPr firstRow="1" bandRow="1">
                <a:tableStyleId>{5C22544A-7EE6-4342-B048-85BDC9FD1C3A}</a:tableStyleId>
              </a:tblPr>
              <a:tblGrid>
                <a:gridCol w="2046390"/>
                <a:gridCol w="2716122"/>
              </a:tblGrid>
              <a:tr h="370840">
                <a:tc>
                  <a:txBody>
                    <a:bodyPr/>
                    <a:lstStyle/>
                    <a:p>
                      <a:r>
                        <a:rPr lang="es-ES" sz="1200" dirty="0" smtClean="0"/>
                        <a:t>Grandes grupos</a:t>
                      </a:r>
                      <a:endParaRPr lang="es-ES" sz="1200" dirty="0"/>
                    </a:p>
                  </a:txBody>
                  <a:tcPr/>
                </a:tc>
                <a:tc>
                  <a:txBody>
                    <a:bodyPr/>
                    <a:lstStyle/>
                    <a:p>
                      <a:r>
                        <a:rPr lang="es-ES" sz="1200" dirty="0" smtClean="0"/>
                        <a:t>Dimensiones psicosociales</a:t>
                      </a:r>
                      <a:endParaRPr lang="es-ES" sz="1200" dirty="0"/>
                    </a:p>
                  </a:txBody>
                  <a:tcPr/>
                </a:tc>
              </a:tr>
              <a:tr h="370840">
                <a:tc>
                  <a:txBody>
                    <a:bodyPr/>
                    <a:lstStyle/>
                    <a:p>
                      <a:r>
                        <a:rPr lang="es-ES" sz="1200" dirty="0" smtClean="0">
                          <a:solidFill>
                            <a:schemeClr val="bg1"/>
                          </a:solidFill>
                        </a:rPr>
                        <a:t>Exigencias psicológicas en el trabajo</a:t>
                      </a:r>
                      <a:endParaRPr lang="es-ES" sz="1200" dirty="0">
                        <a:solidFill>
                          <a:schemeClr val="bg1"/>
                        </a:solidFill>
                      </a:endParaRPr>
                    </a:p>
                  </a:txBody>
                  <a:tcPr>
                    <a:solidFill>
                      <a:schemeClr val="accent2">
                        <a:lumMod val="75000"/>
                      </a:schemeClr>
                    </a:solidFill>
                  </a:tcPr>
                </a:tc>
                <a:tc>
                  <a:txBody>
                    <a:bodyPr/>
                    <a:lstStyle/>
                    <a:p>
                      <a:r>
                        <a:rPr lang="es-ES" sz="1200" dirty="0" smtClean="0">
                          <a:solidFill>
                            <a:schemeClr val="bg1"/>
                          </a:solidFill>
                        </a:rPr>
                        <a:t>Exigencias cuantitativas</a:t>
                      </a:r>
                    </a:p>
                    <a:p>
                      <a:r>
                        <a:rPr lang="es-ES" sz="1200" dirty="0" smtClean="0">
                          <a:solidFill>
                            <a:schemeClr val="bg1"/>
                          </a:solidFill>
                        </a:rPr>
                        <a:t>Ritmo</a:t>
                      </a:r>
                      <a:r>
                        <a:rPr lang="es-ES" sz="1200" baseline="0" dirty="0" smtClean="0">
                          <a:solidFill>
                            <a:schemeClr val="bg1"/>
                          </a:solidFill>
                        </a:rPr>
                        <a:t> de trabajo</a:t>
                      </a:r>
                    </a:p>
                    <a:p>
                      <a:r>
                        <a:rPr lang="es-ES" sz="1200" baseline="0" dirty="0" smtClean="0">
                          <a:solidFill>
                            <a:schemeClr val="bg1"/>
                          </a:solidFill>
                        </a:rPr>
                        <a:t>Exigencias emocionales</a:t>
                      </a:r>
                    </a:p>
                    <a:p>
                      <a:r>
                        <a:rPr lang="es-ES" sz="1200" baseline="0" dirty="0" smtClean="0">
                          <a:solidFill>
                            <a:schemeClr val="bg1"/>
                          </a:solidFill>
                        </a:rPr>
                        <a:t>Exigencia de esconder emociones</a:t>
                      </a:r>
                    </a:p>
                    <a:p>
                      <a:endParaRPr lang="es-ES" sz="1200" dirty="0">
                        <a:solidFill>
                          <a:schemeClr val="bg1"/>
                        </a:solidFill>
                      </a:endParaRPr>
                    </a:p>
                  </a:txBody>
                  <a:tcPr>
                    <a:solidFill>
                      <a:schemeClr val="accent2">
                        <a:lumMod val="90000"/>
                      </a:schemeClr>
                    </a:solidFill>
                  </a:tcPr>
                </a:tc>
              </a:tr>
              <a:tr h="370840">
                <a:tc>
                  <a:txBody>
                    <a:bodyPr/>
                    <a:lstStyle/>
                    <a:p>
                      <a:r>
                        <a:rPr lang="es-ES" sz="1200" dirty="0" smtClean="0">
                          <a:solidFill>
                            <a:schemeClr val="bg1"/>
                          </a:solidFill>
                        </a:rPr>
                        <a:t>Conflicto trabajo-familia</a:t>
                      </a:r>
                      <a:endParaRPr lang="es-ES" sz="1200" dirty="0">
                        <a:solidFill>
                          <a:schemeClr val="bg1"/>
                        </a:solidFill>
                      </a:endParaRPr>
                    </a:p>
                  </a:txBody>
                  <a:tcPr>
                    <a:solidFill>
                      <a:schemeClr val="accent2">
                        <a:lumMod val="75000"/>
                      </a:schemeClr>
                    </a:solidFill>
                  </a:tcPr>
                </a:tc>
                <a:tc>
                  <a:txBody>
                    <a:bodyPr/>
                    <a:lstStyle/>
                    <a:p>
                      <a:r>
                        <a:rPr lang="es-ES" sz="1200" dirty="0" smtClean="0"/>
                        <a:t>Doble presencia</a:t>
                      </a:r>
                      <a:endParaRPr lang="es-ES" sz="1200" dirty="0"/>
                    </a:p>
                  </a:txBody>
                  <a:tcPr>
                    <a:solidFill>
                      <a:schemeClr val="accent6">
                        <a:lumMod val="60000"/>
                        <a:lumOff val="40000"/>
                      </a:schemeClr>
                    </a:solidFill>
                  </a:tcPr>
                </a:tc>
              </a:tr>
              <a:tr h="370840">
                <a:tc>
                  <a:txBody>
                    <a:bodyPr/>
                    <a:lstStyle/>
                    <a:p>
                      <a:r>
                        <a:rPr lang="es-ES" sz="1200" dirty="0" smtClean="0">
                          <a:solidFill>
                            <a:schemeClr val="bg1"/>
                          </a:solidFill>
                        </a:rPr>
                        <a:t>Control sobre</a:t>
                      </a:r>
                      <a:r>
                        <a:rPr lang="es-ES" sz="1200" baseline="0" dirty="0" smtClean="0">
                          <a:solidFill>
                            <a:schemeClr val="bg1"/>
                          </a:solidFill>
                        </a:rPr>
                        <a:t> el trabajo</a:t>
                      </a:r>
                      <a:endParaRPr lang="es-ES" sz="1200" dirty="0">
                        <a:solidFill>
                          <a:schemeClr val="bg1"/>
                        </a:solidFill>
                      </a:endParaRPr>
                    </a:p>
                  </a:txBody>
                  <a:tcPr>
                    <a:solidFill>
                      <a:schemeClr val="accent2">
                        <a:lumMod val="75000"/>
                      </a:schemeClr>
                    </a:solidFill>
                  </a:tcPr>
                </a:tc>
                <a:tc>
                  <a:txBody>
                    <a:bodyPr/>
                    <a:lstStyle/>
                    <a:p>
                      <a:r>
                        <a:rPr lang="es-ES" sz="1200" dirty="0" smtClean="0">
                          <a:solidFill>
                            <a:schemeClr val="bg1"/>
                          </a:solidFill>
                        </a:rPr>
                        <a:t>Influencia</a:t>
                      </a:r>
                    </a:p>
                    <a:p>
                      <a:r>
                        <a:rPr lang="es-ES" sz="1200" dirty="0" smtClean="0">
                          <a:solidFill>
                            <a:schemeClr val="bg1"/>
                          </a:solidFill>
                        </a:rPr>
                        <a:t>Posibilidades</a:t>
                      </a:r>
                      <a:r>
                        <a:rPr lang="es-ES" sz="1200" baseline="0" dirty="0" smtClean="0">
                          <a:solidFill>
                            <a:schemeClr val="bg1"/>
                          </a:solidFill>
                        </a:rPr>
                        <a:t> de desarrollo</a:t>
                      </a:r>
                    </a:p>
                    <a:p>
                      <a:r>
                        <a:rPr lang="es-ES" sz="1200" baseline="0" dirty="0" smtClean="0">
                          <a:solidFill>
                            <a:schemeClr val="bg1"/>
                          </a:solidFill>
                        </a:rPr>
                        <a:t>Sentido del trabajo</a:t>
                      </a:r>
                      <a:endParaRPr lang="es-ES" sz="1200" dirty="0">
                        <a:solidFill>
                          <a:schemeClr val="bg1"/>
                        </a:solidFill>
                      </a:endParaRPr>
                    </a:p>
                  </a:txBody>
                  <a:tcPr>
                    <a:solidFill>
                      <a:schemeClr val="accent2">
                        <a:lumMod val="90000"/>
                      </a:schemeClr>
                    </a:solidFill>
                  </a:tcPr>
                </a:tc>
              </a:tr>
              <a:tr h="370840">
                <a:tc>
                  <a:txBody>
                    <a:bodyPr/>
                    <a:lstStyle/>
                    <a:p>
                      <a:r>
                        <a:rPr lang="es-ES" sz="1200" dirty="0" smtClean="0">
                          <a:solidFill>
                            <a:schemeClr val="bg1"/>
                          </a:solidFill>
                        </a:rPr>
                        <a:t>Apoyo social y calidad</a:t>
                      </a:r>
                      <a:r>
                        <a:rPr lang="es-ES" sz="1200" baseline="0" dirty="0" smtClean="0">
                          <a:solidFill>
                            <a:schemeClr val="bg1"/>
                          </a:solidFill>
                        </a:rPr>
                        <a:t> de liderazgo</a:t>
                      </a:r>
                      <a:endParaRPr lang="es-ES" sz="1200" dirty="0">
                        <a:solidFill>
                          <a:schemeClr val="bg1"/>
                        </a:solidFill>
                      </a:endParaRPr>
                    </a:p>
                  </a:txBody>
                  <a:tcPr>
                    <a:solidFill>
                      <a:schemeClr val="accent2">
                        <a:lumMod val="75000"/>
                      </a:schemeClr>
                    </a:solidFill>
                  </a:tcPr>
                </a:tc>
                <a:tc>
                  <a:txBody>
                    <a:bodyPr/>
                    <a:lstStyle/>
                    <a:p>
                      <a:r>
                        <a:rPr lang="es-ES" sz="1200" dirty="0" smtClean="0"/>
                        <a:t>Apoyo social de los compañeros</a:t>
                      </a:r>
                    </a:p>
                    <a:p>
                      <a:r>
                        <a:rPr lang="es-ES" sz="1200" dirty="0" smtClean="0"/>
                        <a:t>Apoyo social de superiores</a:t>
                      </a:r>
                    </a:p>
                    <a:p>
                      <a:r>
                        <a:rPr lang="es-ES" sz="1200" dirty="0" smtClean="0"/>
                        <a:t>Calidad de liderazgo</a:t>
                      </a:r>
                      <a:r>
                        <a:rPr lang="es-ES" sz="1200" baseline="0" dirty="0" smtClean="0"/>
                        <a:t> </a:t>
                      </a:r>
                    </a:p>
                    <a:p>
                      <a:r>
                        <a:rPr lang="es-ES" sz="1200" baseline="0" dirty="0" smtClean="0"/>
                        <a:t>Sentimiento de grupo</a:t>
                      </a:r>
                    </a:p>
                    <a:p>
                      <a:r>
                        <a:rPr lang="es-ES" sz="1200" baseline="0" dirty="0" smtClean="0"/>
                        <a:t>Previsibilidad</a:t>
                      </a:r>
                    </a:p>
                    <a:p>
                      <a:r>
                        <a:rPr lang="es-ES" sz="1200" baseline="0" dirty="0" smtClean="0"/>
                        <a:t>Claridad de rol</a:t>
                      </a:r>
                    </a:p>
                    <a:p>
                      <a:r>
                        <a:rPr lang="es-ES" sz="1200" baseline="0" dirty="0" smtClean="0"/>
                        <a:t>Conflicto de rol</a:t>
                      </a:r>
                      <a:endParaRPr lang="es-ES" sz="1200" dirty="0"/>
                    </a:p>
                  </a:txBody>
                  <a:tcPr>
                    <a:solidFill>
                      <a:schemeClr val="accent6">
                        <a:lumMod val="60000"/>
                        <a:lumOff val="40000"/>
                      </a:schemeClr>
                    </a:solidFill>
                  </a:tcPr>
                </a:tc>
              </a:tr>
              <a:tr h="370840">
                <a:tc>
                  <a:txBody>
                    <a:bodyPr/>
                    <a:lstStyle/>
                    <a:p>
                      <a:r>
                        <a:rPr lang="es-ES" sz="1200" dirty="0" smtClean="0">
                          <a:solidFill>
                            <a:schemeClr val="bg1"/>
                          </a:solidFill>
                        </a:rPr>
                        <a:t>Compensaciones</a:t>
                      </a:r>
                      <a:r>
                        <a:rPr lang="es-ES" sz="1200" baseline="0" dirty="0" smtClean="0">
                          <a:solidFill>
                            <a:schemeClr val="bg1"/>
                          </a:solidFill>
                        </a:rPr>
                        <a:t> de trabajo</a:t>
                      </a:r>
                      <a:endParaRPr lang="es-ES" sz="1200" dirty="0">
                        <a:solidFill>
                          <a:schemeClr val="bg1"/>
                        </a:solidFill>
                      </a:endParaRPr>
                    </a:p>
                  </a:txBody>
                  <a:tcPr>
                    <a:solidFill>
                      <a:schemeClr val="accent2">
                        <a:lumMod val="75000"/>
                      </a:schemeClr>
                    </a:solidFill>
                  </a:tcPr>
                </a:tc>
                <a:tc>
                  <a:txBody>
                    <a:bodyPr/>
                    <a:lstStyle/>
                    <a:p>
                      <a:r>
                        <a:rPr lang="es-ES" sz="1400" dirty="0" smtClean="0">
                          <a:solidFill>
                            <a:schemeClr val="bg1"/>
                          </a:solidFill>
                        </a:rPr>
                        <a:t>Reconocimiento</a:t>
                      </a:r>
                    </a:p>
                    <a:p>
                      <a:r>
                        <a:rPr lang="es-ES" sz="1400" dirty="0" smtClean="0">
                          <a:solidFill>
                            <a:schemeClr val="bg1"/>
                          </a:solidFill>
                        </a:rPr>
                        <a:t>Inseguridad</a:t>
                      </a:r>
                      <a:r>
                        <a:rPr lang="es-ES" sz="1400" baseline="0" dirty="0" smtClean="0">
                          <a:solidFill>
                            <a:schemeClr val="bg1"/>
                          </a:solidFill>
                        </a:rPr>
                        <a:t> sobre el empleo</a:t>
                      </a:r>
                    </a:p>
                    <a:p>
                      <a:r>
                        <a:rPr lang="es-ES" sz="1400" baseline="0" dirty="0" smtClean="0">
                          <a:solidFill>
                            <a:schemeClr val="bg1"/>
                          </a:solidFill>
                        </a:rPr>
                        <a:t>Inseguridad sobre las condiciones de trabajo</a:t>
                      </a:r>
                      <a:endParaRPr lang="es-ES" sz="1400" dirty="0">
                        <a:solidFill>
                          <a:schemeClr val="bg1"/>
                        </a:solidFill>
                      </a:endParaRPr>
                    </a:p>
                  </a:txBody>
                  <a:tcPr>
                    <a:solidFill>
                      <a:schemeClr val="accent2">
                        <a:lumMod val="90000"/>
                      </a:schemeClr>
                    </a:solidFill>
                  </a:tcPr>
                </a:tc>
              </a:tr>
              <a:tr h="370840">
                <a:tc>
                  <a:txBody>
                    <a:bodyPr/>
                    <a:lstStyle/>
                    <a:p>
                      <a:r>
                        <a:rPr lang="es-ES" sz="1200" dirty="0" smtClean="0">
                          <a:solidFill>
                            <a:schemeClr val="bg1"/>
                          </a:solidFill>
                        </a:rPr>
                        <a:t>Capital social</a:t>
                      </a:r>
                      <a:endParaRPr lang="es-ES" sz="1200" dirty="0">
                        <a:solidFill>
                          <a:schemeClr val="bg1"/>
                        </a:solidFill>
                      </a:endParaRPr>
                    </a:p>
                  </a:txBody>
                  <a:tcPr>
                    <a:solidFill>
                      <a:schemeClr val="accent2">
                        <a:lumMod val="75000"/>
                      </a:schemeClr>
                    </a:solidFill>
                  </a:tcPr>
                </a:tc>
                <a:tc>
                  <a:txBody>
                    <a:bodyPr/>
                    <a:lstStyle/>
                    <a:p>
                      <a:r>
                        <a:rPr lang="es-ES" sz="1200" dirty="0" smtClean="0"/>
                        <a:t>Justicia</a:t>
                      </a:r>
                    </a:p>
                    <a:p>
                      <a:r>
                        <a:rPr lang="es-ES" sz="1200" dirty="0" smtClean="0"/>
                        <a:t>Confianza vertical</a:t>
                      </a:r>
                      <a:endParaRPr lang="es-ES" sz="1200" dirty="0"/>
                    </a:p>
                  </a:txBody>
                  <a:tcPr>
                    <a:solidFill>
                      <a:schemeClr val="accent6">
                        <a:lumMod val="60000"/>
                        <a:lumOff val="40000"/>
                      </a:schemeClr>
                    </a:solidFill>
                  </a:tcPr>
                </a:tc>
              </a:tr>
            </a:tbl>
          </a:graphicData>
        </a:graphic>
      </p:graphicFrame>
      <p:pic>
        <p:nvPicPr>
          <p:cNvPr id="6" name="5 Imagen" descr="v2.jpg"/>
          <p:cNvPicPr>
            <a:picLocks noChangeAspect="1"/>
          </p:cNvPicPr>
          <p:nvPr/>
        </p:nvPicPr>
        <p:blipFill>
          <a:blip r:embed="rId3"/>
          <a:stretch>
            <a:fillRect/>
          </a:stretch>
        </p:blipFill>
        <p:spPr>
          <a:xfrm rot="773120">
            <a:off x="147505" y="213881"/>
            <a:ext cx="1372287" cy="837446"/>
          </a:xfrm>
          <a:prstGeom prst="rect">
            <a:avLst/>
          </a:prstGeom>
        </p:spPr>
      </p:pic>
      <p:pic>
        <p:nvPicPr>
          <p:cNvPr id="5" name="4 Imagen" descr="encabezamiento ppt.jpg"/>
          <p:cNvPicPr>
            <a:picLocks noChangeAspect="1"/>
          </p:cNvPicPr>
          <p:nvPr/>
        </p:nvPicPr>
        <p:blipFill>
          <a:blip r:embed="rId4"/>
          <a:stretch>
            <a:fillRect/>
          </a:stretch>
        </p:blipFill>
        <p:spPr>
          <a:xfrm>
            <a:off x="71407" y="71415"/>
            <a:ext cx="9001188" cy="696092"/>
          </a:xfrm>
          <a:prstGeom prst="rect">
            <a:avLst/>
          </a:prstGeom>
        </p:spPr>
      </p:pic>
      <p:sp>
        <p:nvSpPr>
          <p:cNvPr id="7" name="1 Título"/>
          <p:cNvSpPr txBox="1">
            <a:spLocks/>
          </p:cNvSpPr>
          <p:nvPr/>
        </p:nvSpPr>
        <p:spPr>
          <a:xfrm>
            <a:off x="457201" y="981066"/>
            <a:ext cx="3008313" cy="116205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800" b="1" i="0" u="none" strike="noStrike" kern="0" cap="none" spc="0" normalizeH="0" baseline="0" noProof="0" smtClean="0">
                <a:ln>
                  <a:noFill/>
                </a:ln>
                <a:solidFill>
                  <a:srgbClr val="FF0C00"/>
                </a:solidFill>
                <a:effectLst/>
                <a:uLnTx/>
                <a:uFillTx/>
                <a:latin typeface="+mj-lt"/>
                <a:ea typeface="+mj-ea"/>
                <a:cs typeface="+mj-cs"/>
              </a:rPr>
              <a:t>Características del método</a:t>
            </a:r>
            <a:endParaRPr kumimoji="0" lang="es-ES" sz="2800" b="1" i="0" u="none" strike="noStrike" kern="0" cap="none" spc="0" normalizeH="0" baseline="0" noProof="0" dirty="0">
              <a:ln>
                <a:noFill/>
              </a:ln>
              <a:solidFill>
                <a:srgbClr val="FF0C00"/>
              </a:solidFill>
              <a:effectLst/>
              <a:uLnTx/>
              <a:uFillTx/>
              <a:latin typeface="+mj-lt"/>
              <a:ea typeface="+mj-ea"/>
              <a:cs typeface="+mj-cs"/>
            </a:endParaRPr>
          </a:p>
        </p:txBody>
      </p:sp>
      <p:sp>
        <p:nvSpPr>
          <p:cNvPr id="9" name="3 Marcador de texto"/>
          <p:cNvSpPr txBox="1">
            <a:spLocks/>
          </p:cNvSpPr>
          <p:nvPr/>
        </p:nvSpPr>
        <p:spPr>
          <a:xfrm>
            <a:off x="214283" y="1785926"/>
            <a:ext cx="3008313" cy="3929090"/>
          </a:xfrm>
          <a:prstGeom prst="rect">
            <a:avLst/>
          </a:prstGeom>
        </p:spPr>
        <p:txBody>
          <a:bodyPr/>
          <a:lstStyle/>
          <a:p>
            <a:pPr marL="182563" marR="0" lvl="0" indent="-182563" algn="l" defTabSz="914400" rtl="0" eaLnBrk="0" fontAlgn="base" latinLnBrk="0" hangingPunct="0">
              <a:lnSpc>
                <a:spcPct val="100000"/>
              </a:lnSpc>
              <a:spcBef>
                <a:spcPct val="20000"/>
              </a:spcBef>
              <a:spcAft>
                <a:spcPct val="0"/>
              </a:spcAft>
              <a:buClr>
                <a:srgbClr val="FF0C00"/>
              </a:buClr>
              <a:buSzTx/>
              <a:buFontTx/>
              <a:buChar char="•"/>
              <a:tabLst/>
              <a:defRPr/>
            </a:pPr>
            <a:endParaRPr kumimoji="0" lang="es-ES" sz="2800" b="0" i="0" u="none" strike="noStrike" kern="0" cap="none" spc="0" normalizeH="0" baseline="0" noProof="0" dirty="0" smtClean="0">
              <a:ln>
                <a:noFill/>
              </a:ln>
              <a:solidFill>
                <a:schemeClr val="tx1"/>
              </a:solidFill>
              <a:effectLst/>
              <a:uLnTx/>
              <a:uFillTx/>
              <a:latin typeface="+mn-lt"/>
              <a:ea typeface="+mn-ea"/>
              <a:cs typeface="+mn-cs"/>
            </a:endParaRPr>
          </a:p>
          <a:p>
            <a:pPr marL="182563" marR="0" lvl="0" indent="-182563" algn="l" defTabSz="914400" rtl="0" eaLnBrk="0" fontAlgn="base" latinLnBrk="0" hangingPunct="0">
              <a:lnSpc>
                <a:spcPct val="100000"/>
              </a:lnSpc>
              <a:spcBef>
                <a:spcPct val="20000"/>
              </a:spcBef>
              <a:spcAft>
                <a:spcPct val="0"/>
              </a:spcAft>
              <a:buClr>
                <a:srgbClr val="FF0C00"/>
              </a:buClr>
              <a:buSzTx/>
              <a:buFont typeface="Arial" pitchFamily="34" charset="0"/>
              <a:buChar char="•"/>
              <a:tabLst/>
              <a:defRPr/>
            </a:pPr>
            <a:r>
              <a:rPr kumimoji="0" lang="es-ES" sz="1100" b="0" i="0" u="none" strike="noStrike" kern="0" cap="none" spc="0" normalizeH="0" baseline="0" noProof="0" dirty="0" smtClean="0">
                <a:ln>
                  <a:noFill/>
                </a:ln>
                <a:solidFill>
                  <a:schemeClr val="tx1"/>
                </a:solidFill>
                <a:effectLst/>
                <a:uLnTx/>
                <a:uFillTx/>
                <a:latin typeface="+mn-lt"/>
                <a:ea typeface="+mn-ea"/>
                <a:cs typeface="+mn-cs"/>
              </a:rPr>
              <a:t>Es un instrumento internacional de prestigio</a:t>
            </a:r>
          </a:p>
          <a:p>
            <a:pPr marL="182563" marR="0" lvl="0" indent="-182563" algn="l" defTabSz="914400" rtl="0" eaLnBrk="0" fontAlgn="base" latinLnBrk="0" hangingPunct="0">
              <a:lnSpc>
                <a:spcPct val="100000"/>
              </a:lnSpc>
              <a:spcBef>
                <a:spcPct val="20000"/>
              </a:spcBef>
              <a:spcAft>
                <a:spcPct val="0"/>
              </a:spcAft>
              <a:buClr>
                <a:srgbClr val="FF0C00"/>
              </a:buClr>
              <a:buSzTx/>
              <a:buFont typeface="Arial" pitchFamily="34" charset="0"/>
              <a:buChar char="•"/>
              <a:tabLst/>
              <a:defRPr/>
            </a:pPr>
            <a:r>
              <a:rPr kumimoji="0" lang="es-ES" sz="1100" b="0" i="0" u="none" strike="noStrike" kern="0" cap="none" spc="0" normalizeH="0" baseline="0" noProof="0" dirty="0" smtClean="0">
                <a:ln>
                  <a:noFill/>
                </a:ln>
                <a:solidFill>
                  <a:schemeClr val="tx1"/>
                </a:solidFill>
                <a:effectLst/>
                <a:uLnTx/>
                <a:uFillTx/>
                <a:latin typeface="+mn-lt"/>
                <a:ea typeface="+mn-ea"/>
                <a:cs typeface="+mn-cs"/>
              </a:rPr>
              <a:t>Proceso de intervención participativo</a:t>
            </a:r>
          </a:p>
          <a:p>
            <a:pPr marL="182563" marR="0" lvl="0" indent="-182563" algn="l" defTabSz="914400" rtl="0" eaLnBrk="0" fontAlgn="base" latinLnBrk="0" hangingPunct="0">
              <a:lnSpc>
                <a:spcPct val="100000"/>
              </a:lnSpc>
              <a:spcBef>
                <a:spcPct val="20000"/>
              </a:spcBef>
              <a:spcAft>
                <a:spcPct val="0"/>
              </a:spcAft>
              <a:buClr>
                <a:srgbClr val="FF0C00"/>
              </a:buClr>
              <a:buSzTx/>
              <a:buFont typeface="Arial" pitchFamily="34" charset="0"/>
              <a:buChar char="•"/>
              <a:tabLst/>
              <a:defRPr/>
            </a:pPr>
            <a:r>
              <a:rPr kumimoji="0" lang="es-ES" sz="1400" b="0" i="0" u="none" strike="noStrike" kern="0" cap="none" spc="0" normalizeH="0" baseline="0" noProof="0" dirty="0" smtClean="0">
                <a:ln>
                  <a:noFill/>
                </a:ln>
                <a:solidFill>
                  <a:srgbClr val="FF0000"/>
                </a:solidFill>
                <a:effectLst/>
                <a:uLnTx/>
                <a:uFillTx/>
                <a:latin typeface="+mn-lt"/>
                <a:ea typeface="+mn-ea"/>
                <a:cs typeface="+mn-cs"/>
              </a:rPr>
              <a:t>Incorpora conocimiento y metodología científica</a:t>
            </a:r>
          </a:p>
          <a:p>
            <a:pPr marL="639763" marR="0" lvl="1" indent="-182563" algn="l" defTabSz="914400" rtl="0" eaLnBrk="0" fontAlgn="base" latinLnBrk="0" hangingPunct="0">
              <a:lnSpc>
                <a:spcPct val="100000"/>
              </a:lnSpc>
              <a:spcBef>
                <a:spcPct val="20000"/>
              </a:spcBef>
              <a:spcAft>
                <a:spcPct val="0"/>
              </a:spcAft>
              <a:buClr>
                <a:srgbClr val="FF0C00"/>
              </a:buClr>
              <a:buSzTx/>
              <a:buFont typeface="Arial" pitchFamily="34" charset="0"/>
              <a:buChar char="•"/>
              <a:tabLst/>
              <a:defRPr/>
            </a:pPr>
            <a:r>
              <a:rPr kumimoji="0" lang="es-ES" sz="1100" b="0" i="0" u="none" strike="noStrike" kern="0" cap="none" spc="0" normalizeH="0" baseline="0" noProof="0" dirty="0" smtClean="0">
                <a:ln>
                  <a:noFill/>
                </a:ln>
                <a:effectLst/>
                <a:uLnTx/>
                <a:uFillTx/>
                <a:latin typeface="+mn-lt"/>
              </a:rPr>
              <a:t>Cuestionario estandarizado válido y fiable</a:t>
            </a:r>
          </a:p>
          <a:p>
            <a:pPr marL="639763" marR="0" lvl="1" indent="-182563" algn="l" defTabSz="914400" rtl="0" eaLnBrk="0" fontAlgn="base" latinLnBrk="0" hangingPunct="0">
              <a:lnSpc>
                <a:spcPct val="100000"/>
              </a:lnSpc>
              <a:spcBef>
                <a:spcPct val="20000"/>
              </a:spcBef>
              <a:spcAft>
                <a:spcPct val="0"/>
              </a:spcAft>
              <a:buClr>
                <a:srgbClr val="FF0C00"/>
              </a:buClr>
              <a:buSzTx/>
              <a:buFont typeface="Arial" pitchFamily="34" charset="0"/>
              <a:buChar char="•"/>
              <a:tabLst/>
              <a:defRPr/>
            </a:pPr>
            <a:r>
              <a:rPr kumimoji="0" lang="es-ES" sz="1100" b="0" i="0" u="none" strike="noStrike" kern="0" cap="none" spc="0" normalizeH="0" baseline="0" noProof="0" dirty="0" smtClean="0">
                <a:ln>
                  <a:noFill/>
                </a:ln>
                <a:solidFill>
                  <a:schemeClr val="tx1"/>
                </a:solidFill>
                <a:effectLst/>
                <a:uLnTx/>
                <a:uFillTx/>
                <a:latin typeface="+mn-lt"/>
              </a:rPr>
              <a:t>Método epidemiológico</a:t>
            </a:r>
          </a:p>
          <a:p>
            <a:pPr marL="639763" marR="0" lvl="1" indent="-182563" algn="l" defTabSz="914400" rtl="0" eaLnBrk="0" fontAlgn="base" latinLnBrk="0" hangingPunct="0">
              <a:lnSpc>
                <a:spcPct val="100000"/>
              </a:lnSpc>
              <a:spcBef>
                <a:spcPct val="20000"/>
              </a:spcBef>
              <a:spcAft>
                <a:spcPct val="0"/>
              </a:spcAft>
              <a:buClr>
                <a:srgbClr val="FF0C00"/>
              </a:buClr>
              <a:buSzTx/>
              <a:buFont typeface="Arial" pitchFamily="34" charset="0"/>
              <a:buChar char="•"/>
              <a:tabLst/>
              <a:defRPr/>
            </a:pPr>
            <a:r>
              <a:rPr kumimoji="0" lang="es-ES" sz="1100" b="0" i="0" u="none" strike="noStrike" kern="0" cap="none" spc="0" normalizeH="0" baseline="0" noProof="0" dirty="0" smtClean="0">
                <a:ln>
                  <a:noFill/>
                </a:ln>
                <a:solidFill>
                  <a:schemeClr val="tx1"/>
                </a:solidFill>
                <a:effectLst/>
                <a:uLnTx/>
                <a:uFillTx/>
                <a:latin typeface="+mn-lt"/>
              </a:rPr>
              <a:t>Incorpora valores de referencia</a:t>
            </a:r>
          </a:p>
          <a:p>
            <a:pPr marL="639763" marR="0" lvl="1" indent="-182563" algn="l" defTabSz="914400" rtl="0" eaLnBrk="0" fontAlgn="base" latinLnBrk="0" hangingPunct="0">
              <a:lnSpc>
                <a:spcPct val="100000"/>
              </a:lnSpc>
              <a:spcBef>
                <a:spcPct val="20000"/>
              </a:spcBef>
              <a:spcAft>
                <a:spcPct val="0"/>
              </a:spcAft>
              <a:buClr>
                <a:srgbClr val="FF0C00"/>
              </a:buClr>
              <a:buSzTx/>
              <a:buFont typeface="Arial" pitchFamily="34" charset="0"/>
              <a:buChar char="•"/>
              <a:tabLst/>
              <a:defRPr/>
            </a:pPr>
            <a:r>
              <a:rPr kumimoji="0" lang="es-ES" sz="1100" b="0" i="0" u="none" strike="noStrike" kern="0" cap="none" spc="0" normalizeH="0" baseline="0" noProof="0" dirty="0" smtClean="0">
                <a:ln>
                  <a:noFill/>
                </a:ln>
                <a:solidFill>
                  <a:schemeClr val="tx1"/>
                </a:solidFill>
                <a:effectLst/>
                <a:uLnTx/>
                <a:uFillTx/>
                <a:latin typeface="+mn-lt"/>
              </a:rPr>
              <a:t>Triangula resultados a través de la participación</a:t>
            </a:r>
            <a:br>
              <a:rPr kumimoji="0" lang="es-ES" sz="1100" b="0" i="0" u="none" strike="noStrike" kern="0" cap="none" spc="0" normalizeH="0" baseline="0" noProof="0" dirty="0" smtClean="0">
                <a:ln>
                  <a:noFill/>
                </a:ln>
                <a:solidFill>
                  <a:schemeClr val="tx1"/>
                </a:solidFill>
                <a:effectLst/>
                <a:uLnTx/>
                <a:uFillTx/>
                <a:latin typeface="+mn-lt"/>
              </a:rPr>
            </a:br>
            <a:endParaRPr kumimoji="0" lang="es-ES" sz="1100" b="0" i="0" u="none" strike="noStrike" kern="0" cap="none" spc="0" normalizeH="0" baseline="0" noProof="0" dirty="0" smtClean="0">
              <a:ln>
                <a:noFill/>
              </a:ln>
              <a:solidFill>
                <a:schemeClr val="tx1"/>
              </a:solidFill>
              <a:effectLst/>
              <a:uLnTx/>
              <a:uFillTx/>
              <a:latin typeface="+mn-lt"/>
            </a:endParaRPr>
          </a:p>
          <a:p>
            <a:pPr marL="182563" marR="0" lvl="0" indent="-182563" algn="l" defTabSz="914400" rtl="0" eaLnBrk="0" fontAlgn="base" latinLnBrk="0" hangingPunct="0">
              <a:lnSpc>
                <a:spcPct val="100000"/>
              </a:lnSpc>
              <a:spcBef>
                <a:spcPct val="20000"/>
              </a:spcBef>
              <a:spcAft>
                <a:spcPct val="0"/>
              </a:spcAft>
              <a:buClr>
                <a:srgbClr val="FF0C00"/>
              </a:buClr>
              <a:buSzTx/>
              <a:buFont typeface="Arial" pitchFamily="34" charset="0"/>
              <a:buChar char="•"/>
              <a:tabLst/>
              <a:defRPr/>
            </a:pPr>
            <a:r>
              <a:rPr kumimoji="0" lang="es-ES" sz="1100" b="0" i="0" u="none" strike="noStrike" kern="0" cap="none" spc="0" normalizeH="0" baseline="0" noProof="0" dirty="0" smtClean="0">
                <a:ln>
                  <a:noFill/>
                </a:ln>
                <a:solidFill>
                  <a:schemeClr val="tx1"/>
                </a:solidFill>
                <a:effectLst/>
                <a:uLnTx/>
                <a:uFillTx/>
                <a:latin typeface="+mn-lt"/>
                <a:ea typeface="+mn-ea"/>
                <a:cs typeface="+mn-cs"/>
              </a:rPr>
              <a:t>Facilita la acción sobre el origen de los riesgos</a:t>
            </a:r>
          </a:p>
          <a:p>
            <a:pPr marL="182563" marR="0" lvl="0" indent="-182563" algn="l" defTabSz="914400" rtl="0" eaLnBrk="0" fontAlgn="base" latinLnBrk="0" hangingPunct="0">
              <a:lnSpc>
                <a:spcPct val="100000"/>
              </a:lnSpc>
              <a:spcBef>
                <a:spcPct val="20000"/>
              </a:spcBef>
              <a:spcAft>
                <a:spcPct val="0"/>
              </a:spcAft>
              <a:buClr>
                <a:srgbClr val="FF0C00"/>
              </a:buClr>
              <a:buSzTx/>
              <a:buFont typeface="Arial" pitchFamily="34" charset="0"/>
              <a:buChar char="•"/>
              <a:tabLst/>
              <a:defRPr/>
            </a:pPr>
            <a:r>
              <a:rPr kumimoji="0" lang="es-ES" sz="1100" b="0" i="0" u="none" strike="noStrike" kern="0" cap="none" spc="0" normalizeH="0" baseline="0" noProof="0" dirty="0" smtClean="0">
                <a:ln>
                  <a:noFill/>
                </a:ln>
                <a:solidFill>
                  <a:schemeClr val="tx1"/>
                </a:solidFill>
                <a:effectLst/>
                <a:uLnTx/>
                <a:uFillTx/>
                <a:latin typeface="+mn-lt"/>
                <a:ea typeface="+mn-ea"/>
                <a:cs typeface="+mn-cs"/>
              </a:rPr>
              <a:t>Se puede aplicar a todas la empresas</a:t>
            </a:r>
          </a:p>
          <a:p>
            <a:pPr marL="182563" marR="0" lvl="0" indent="-182563" algn="l" defTabSz="914400" rtl="0" eaLnBrk="0" fontAlgn="base" latinLnBrk="0" hangingPunct="0">
              <a:lnSpc>
                <a:spcPct val="100000"/>
              </a:lnSpc>
              <a:spcBef>
                <a:spcPct val="20000"/>
              </a:spcBef>
              <a:spcAft>
                <a:spcPct val="0"/>
              </a:spcAft>
              <a:buClr>
                <a:srgbClr val="FF0C00"/>
              </a:buClr>
              <a:buSzTx/>
              <a:buFont typeface="Arial" pitchFamily="34" charset="0"/>
              <a:buChar char="•"/>
              <a:tabLst/>
              <a:defRPr/>
            </a:pPr>
            <a:r>
              <a:rPr kumimoji="0" lang="es-ES" sz="1100" b="0" i="0" u="none" strike="noStrike" kern="0" cap="none" spc="0" normalizeH="0" baseline="0" noProof="0" dirty="0" smtClean="0">
                <a:ln>
                  <a:noFill/>
                </a:ln>
                <a:solidFill>
                  <a:schemeClr val="tx1"/>
                </a:solidFill>
                <a:effectLst/>
                <a:uLnTx/>
                <a:uFillTx/>
                <a:latin typeface="+mn-lt"/>
                <a:ea typeface="+mn-ea"/>
                <a:cs typeface="+mn-cs"/>
              </a:rPr>
              <a:t>Incorpora los requisitos legales </a:t>
            </a:r>
          </a:p>
          <a:p>
            <a:pPr marL="182563" marR="0" lvl="0" indent="-182563" algn="l" defTabSz="914400" rtl="0" eaLnBrk="0" fontAlgn="base" latinLnBrk="0" hangingPunct="0">
              <a:lnSpc>
                <a:spcPct val="100000"/>
              </a:lnSpc>
              <a:spcBef>
                <a:spcPct val="20000"/>
              </a:spcBef>
              <a:spcAft>
                <a:spcPct val="0"/>
              </a:spcAft>
              <a:buClr>
                <a:srgbClr val="FF0C00"/>
              </a:buClr>
              <a:buSzTx/>
              <a:buFont typeface="Arial" pitchFamily="34" charset="0"/>
              <a:buChar char="•"/>
              <a:tabLst/>
              <a:defRPr/>
            </a:pPr>
            <a:endParaRPr kumimoji="0" lang="es-ES" sz="2800" b="0" i="0" u="none" strike="noStrike" kern="0" cap="none" spc="0" normalizeH="0" baseline="0" noProof="0" dirty="0" smtClean="0">
              <a:ln>
                <a:noFill/>
              </a:ln>
              <a:solidFill>
                <a:schemeClr val="tx1"/>
              </a:solidFill>
              <a:effectLst/>
              <a:uLnTx/>
              <a:uFillTx/>
              <a:latin typeface="+mn-lt"/>
              <a:ea typeface="+mn-ea"/>
              <a:cs typeface="+mn-cs"/>
            </a:endParaRPr>
          </a:p>
          <a:p>
            <a:pPr marL="182563" marR="0" lvl="0" indent="-182563" algn="l" defTabSz="914400" rtl="0" eaLnBrk="0" fontAlgn="base" latinLnBrk="0" hangingPunct="0">
              <a:lnSpc>
                <a:spcPct val="100000"/>
              </a:lnSpc>
              <a:spcBef>
                <a:spcPct val="20000"/>
              </a:spcBef>
              <a:spcAft>
                <a:spcPct val="0"/>
              </a:spcAft>
              <a:buClr>
                <a:srgbClr val="FF0C00"/>
              </a:buClr>
              <a:buSzTx/>
              <a:buFont typeface="Arial" pitchFamily="34" charset="0"/>
              <a:buChar char="•"/>
              <a:tabLst/>
              <a:defRPr/>
            </a:pPr>
            <a:endParaRPr kumimoji="0" lang="es-ES"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v2.jpg"/>
          <p:cNvPicPr>
            <a:picLocks noChangeAspect="1"/>
          </p:cNvPicPr>
          <p:nvPr/>
        </p:nvPicPr>
        <p:blipFill>
          <a:blip r:embed="rId3"/>
          <a:stretch>
            <a:fillRect/>
          </a:stretch>
        </p:blipFill>
        <p:spPr>
          <a:xfrm rot="773120">
            <a:off x="147505" y="213881"/>
            <a:ext cx="1372287" cy="837446"/>
          </a:xfrm>
          <a:prstGeom prst="rect">
            <a:avLst/>
          </a:prstGeom>
        </p:spPr>
      </p:pic>
      <p:sp>
        <p:nvSpPr>
          <p:cNvPr id="2" name="1 Título"/>
          <p:cNvSpPr>
            <a:spLocks noGrp="1"/>
          </p:cNvSpPr>
          <p:nvPr>
            <p:ph type="title"/>
          </p:nvPr>
        </p:nvSpPr>
        <p:spPr>
          <a:xfrm>
            <a:off x="457201" y="571480"/>
            <a:ext cx="3008313" cy="1162050"/>
          </a:xfrm>
        </p:spPr>
        <p:txBody>
          <a:bodyPr/>
          <a:lstStyle/>
          <a:p>
            <a:r>
              <a:rPr lang="es-ES" dirty="0" smtClean="0"/>
              <a:t>Características del método</a:t>
            </a:r>
            <a:endParaRPr lang="es-ES" dirty="0"/>
          </a:p>
        </p:txBody>
      </p:sp>
      <p:sp>
        <p:nvSpPr>
          <p:cNvPr id="4" name="3 Marcador de texto"/>
          <p:cNvSpPr>
            <a:spLocks noGrp="1"/>
          </p:cNvSpPr>
          <p:nvPr>
            <p:ph type="body" sz="half" idx="2"/>
          </p:nvPr>
        </p:nvSpPr>
        <p:spPr>
          <a:xfrm>
            <a:off x="214283" y="1785926"/>
            <a:ext cx="3008313" cy="3643338"/>
          </a:xfrm>
        </p:spPr>
        <p:txBody>
          <a:bodyPr/>
          <a:lstStyle/>
          <a:p>
            <a:pPr marL="182563" indent="-182563"/>
            <a:endParaRPr lang="es-ES" dirty="0" smtClean="0"/>
          </a:p>
          <a:p>
            <a:pPr marL="182563" indent="-182563">
              <a:buFont typeface="Arial" pitchFamily="34" charset="0"/>
              <a:buChar char="•"/>
            </a:pPr>
            <a:r>
              <a:rPr lang="es-ES" sz="1100" dirty="0" smtClean="0"/>
              <a:t>Es un instrumento internacional de prestigio</a:t>
            </a:r>
          </a:p>
          <a:p>
            <a:pPr marL="182563" indent="-182563">
              <a:buFont typeface="Arial" pitchFamily="34" charset="0"/>
              <a:buChar char="•"/>
            </a:pPr>
            <a:r>
              <a:rPr lang="es-ES" sz="1100" dirty="0" smtClean="0"/>
              <a:t>Proceso de intervención participativo</a:t>
            </a:r>
          </a:p>
          <a:p>
            <a:pPr marL="182563" indent="-182563">
              <a:buFont typeface="Arial" pitchFamily="34" charset="0"/>
              <a:buChar char="•"/>
            </a:pPr>
            <a:r>
              <a:rPr lang="es-ES" sz="1100" dirty="0" smtClean="0"/>
              <a:t>Incorpora conocimiento y metodología científica</a:t>
            </a:r>
          </a:p>
          <a:p>
            <a:pPr marL="639763" lvl="1" indent="-182563">
              <a:buFont typeface="Arial" pitchFamily="34" charset="0"/>
              <a:buChar char="•"/>
            </a:pPr>
            <a:r>
              <a:rPr lang="es-ES" sz="1400" dirty="0" smtClean="0">
                <a:solidFill>
                  <a:srgbClr val="FF0000"/>
                </a:solidFill>
              </a:rPr>
              <a:t>Cuestionario estandarizado válido y fiable</a:t>
            </a:r>
          </a:p>
          <a:p>
            <a:pPr marL="639763" lvl="1" indent="-182563">
              <a:buFont typeface="Arial" pitchFamily="34" charset="0"/>
              <a:buChar char="•"/>
            </a:pPr>
            <a:r>
              <a:rPr lang="es-ES" sz="1100" dirty="0" smtClean="0">
                <a:solidFill>
                  <a:schemeClr val="tx1"/>
                </a:solidFill>
              </a:rPr>
              <a:t>Método epidemiológico</a:t>
            </a:r>
          </a:p>
          <a:p>
            <a:pPr marL="639763" lvl="1" indent="-182563">
              <a:buFont typeface="Arial" pitchFamily="34" charset="0"/>
              <a:buChar char="•"/>
            </a:pPr>
            <a:r>
              <a:rPr lang="es-ES" sz="1100" dirty="0" smtClean="0">
                <a:solidFill>
                  <a:schemeClr val="tx1"/>
                </a:solidFill>
              </a:rPr>
              <a:t>Incorpora valores de referencia</a:t>
            </a:r>
          </a:p>
          <a:p>
            <a:pPr marL="639763" lvl="1" indent="-182563">
              <a:buFont typeface="Arial" pitchFamily="34" charset="0"/>
              <a:buChar char="•"/>
            </a:pPr>
            <a:r>
              <a:rPr lang="es-ES" sz="1100" dirty="0" smtClean="0">
                <a:solidFill>
                  <a:schemeClr val="tx1"/>
                </a:solidFill>
              </a:rPr>
              <a:t>Triangula resultados a través de la participación</a:t>
            </a:r>
          </a:p>
          <a:p>
            <a:pPr marL="182563" indent="-182563">
              <a:buFont typeface="Arial" pitchFamily="34" charset="0"/>
              <a:buChar char="•"/>
            </a:pPr>
            <a:endParaRPr lang="es-ES" dirty="0" smtClean="0"/>
          </a:p>
          <a:p>
            <a:pPr marL="182563" indent="-182563">
              <a:buFont typeface="Arial" pitchFamily="34" charset="0"/>
              <a:buChar char="•"/>
            </a:pPr>
            <a:r>
              <a:rPr lang="es-ES" sz="1100" dirty="0" smtClean="0"/>
              <a:t>Facilita la acción sobre el origen de los riesgos</a:t>
            </a:r>
          </a:p>
          <a:p>
            <a:pPr marL="182563" indent="-182563">
              <a:buFont typeface="Arial" pitchFamily="34" charset="0"/>
              <a:buChar char="•"/>
            </a:pPr>
            <a:r>
              <a:rPr lang="es-ES" sz="1100" dirty="0" smtClean="0"/>
              <a:t>Se puede aplicar a todas la empresas</a:t>
            </a:r>
          </a:p>
          <a:p>
            <a:pPr marL="182563" indent="-182563">
              <a:buFont typeface="Arial" pitchFamily="34" charset="0"/>
              <a:buChar char="•"/>
            </a:pPr>
            <a:r>
              <a:rPr lang="es-ES" sz="1100" dirty="0" smtClean="0"/>
              <a:t>Incorpora los requisitos legales </a:t>
            </a:r>
          </a:p>
          <a:p>
            <a:pPr marL="182563" indent="-182563">
              <a:buFont typeface="Arial" pitchFamily="34" charset="0"/>
              <a:buChar char="•"/>
            </a:pPr>
            <a:endParaRPr lang="es-ES" dirty="0" smtClean="0"/>
          </a:p>
          <a:p>
            <a:pPr marL="182563" indent="-182563">
              <a:buFont typeface="Arial" pitchFamily="34" charset="0"/>
              <a:buChar char="•"/>
            </a:pPr>
            <a:endParaRPr lang="es-ES" dirty="0"/>
          </a:p>
        </p:txBody>
      </p:sp>
      <p:sp>
        <p:nvSpPr>
          <p:cNvPr id="5" name="4 Marcador de número de diapositiva"/>
          <p:cNvSpPr>
            <a:spLocks noGrp="1"/>
          </p:cNvSpPr>
          <p:nvPr>
            <p:ph type="sldNum" sz="quarter" idx="11"/>
          </p:nvPr>
        </p:nvSpPr>
        <p:spPr/>
        <p:txBody>
          <a:bodyPr/>
          <a:lstStyle/>
          <a:p>
            <a:pPr>
              <a:defRPr/>
            </a:pPr>
            <a:fld id="{4278A505-D1AE-4D03-8932-0B1247E6BF4A}" type="slidenum">
              <a:rPr lang="es-ES" smtClean="0"/>
              <a:pPr>
                <a:defRPr/>
              </a:pPr>
              <a:t>12</a:t>
            </a:fld>
            <a:endParaRPr lang="es-ES"/>
          </a:p>
        </p:txBody>
      </p:sp>
      <p:sp>
        <p:nvSpPr>
          <p:cNvPr id="6" name="5 Marcador de fecha"/>
          <p:cNvSpPr>
            <a:spLocks noGrp="1"/>
          </p:cNvSpPr>
          <p:nvPr>
            <p:ph type="dt" sz="half" idx="12"/>
          </p:nvPr>
        </p:nvSpPr>
        <p:spPr/>
        <p:txBody>
          <a:bodyPr/>
          <a:lstStyle/>
          <a:p>
            <a:pPr>
              <a:defRPr/>
            </a:pPr>
            <a:fld id="{EDCC81CF-794D-4F01-8BAB-50FA52AC104E}" type="datetime1">
              <a:rPr lang="es-ES" smtClean="0"/>
              <a:pPr>
                <a:defRPr/>
              </a:pPr>
              <a:t>05/08/2014</a:t>
            </a:fld>
            <a:endParaRPr lang="es-ES"/>
          </a:p>
        </p:txBody>
      </p:sp>
      <p:pic>
        <p:nvPicPr>
          <p:cNvPr id="8" name="7 Imagen" descr="encabezamiento ppt.jpg"/>
          <p:cNvPicPr>
            <a:picLocks noChangeAspect="1"/>
          </p:cNvPicPr>
          <p:nvPr/>
        </p:nvPicPr>
        <p:blipFill>
          <a:blip r:embed="rId4"/>
          <a:stretch>
            <a:fillRect/>
          </a:stretch>
        </p:blipFill>
        <p:spPr>
          <a:xfrm>
            <a:off x="71407" y="71415"/>
            <a:ext cx="9001188" cy="696092"/>
          </a:xfrm>
          <a:prstGeom prst="rect">
            <a:avLst/>
          </a:prstGeom>
        </p:spPr>
      </p:pic>
      <p:pic>
        <p:nvPicPr>
          <p:cNvPr id="21" name="20 Marcador de contenido" descr="cuestionario.jpg"/>
          <p:cNvPicPr>
            <a:picLocks noGrp="1" noChangeAspect="1"/>
          </p:cNvPicPr>
          <p:nvPr>
            <p:ph idx="1"/>
          </p:nvPr>
        </p:nvPicPr>
        <p:blipFill>
          <a:blip r:embed="rId5" cstate="print"/>
          <a:stretch>
            <a:fillRect/>
          </a:stretch>
        </p:blipFill>
        <p:spPr>
          <a:xfrm>
            <a:off x="5000628" y="1000108"/>
            <a:ext cx="2071703" cy="2428892"/>
          </a:xfrm>
        </p:spPr>
      </p:pic>
      <p:sp>
        <p:nvSpPr>
          <p:cNvPr id="22" name="21 Llamada con línea 1"/>
          <p:cNvSpPr/>
          <p:nvPr/>
        </p:nvSpPr>
        <p:spPr>
          <a:xfrm>
            <a:off x="7715273" y="1142985"/>
            <a:ext cx="1000132" cy="571504"/>
          </a:xfrm>
          <a:prstGeom prst="borderCallout1">
            <a:avLst>
              <a:gd name="adj1" fmla="val 18750"/>
              <a:gd name="adj2" fmla="val -8333"/>
              <a:gd name="adj3" fmla="val 50128"/>
              <a:gd name="adj4" fmla="val -83272"/>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100" dirty="0" smtClean="0">
                <a:solidFill>
                  <a:schemeClr val="tx1"/>
                </a:solidFill>
              </a:rPr>
              <a:t>109 preguntas</a:t>
            </a:r>
            <a:endParaRPr lang="es-ES" sz="1100" dirty="0">
              <a:solidFill>
                <a:schemeClr val="tx1"/>
              </a:solidFill>
            </a:endParaRPr>
          </a:p>
        </p:txBody>
      </p:sp>
      <p:sp>
        <p:nvSpPr>
          <p:cNvPr id="23" name="22 Llamada con línea 3"/>
          <p:cNvSpPr/>
          <p:nvPr/>
        </p:nvSpPr>
        <p:spPr>
          <a:xfrm>
            <a:off x="3714744" y="928671"/>
            <a:ext cx="1143008" cy="1428760"/>
          </a:xfrm>
          <a:prstGeom prst="borderCallout3">
            <a:avLst>
              <a:gd name="adj1" fmla="val 18750"/>
              <a:gd name="adj2" fmla="val -8333"/>
              <a:gd name="adj3" fmla="val 18750"/>
              <a:gd name="adj4" fmla="val -16667"/>
              <a:gd name="adj5" fmla="val 100000"/>
              <a:gd name="adj6" fmla="val -16667"/>
              <a:gd name="adj7" fmla="val 119704"/>
              <a:gd name="adj8" fmla="val 111636"/>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smtClean="0">
                <a:solidFill>
                  <a:schemeClr val="tx1"/>
                </a:solidFill>
              </a:rPr>
              <a:t>Condiciones de empleo y trabajo, </a:t>
            </a:r>
          </a:p>
          <a:p>
            <a:pPr algn="ctr"/>
            <a:r>
              <a:rPr lang="es-ES" sz="1050" dirty="0" smtClean="0">
                <a:solidFill>
                  <a:schemeClr val="tx1"/>
                </a:solidFill>
              </a:rPr>
              <a:t>Factores psicosociales, </a:t>
            </a:r>
          </a:p>
          <a:p>
            <a:pPr algn="ctr"/>
            <a:r>
              <a:rPr lang="es-ES" sz="1050" dirty="0" smtClean="0">
                <a:solidFill>
                  <a:schemeClr val="tx1"/>
                </a:solidFill>
              </a:rPr>
              <a:t>Salud y bienestar </a:t>
            </a:r>
            <a:endParaRPr lang="es-ES" sz="1050" dirty="0">
              <a:solidFill>
                <a:schemeClr val="tx1"/>
              </a:solidFill>
            </a:endParaRPr>
          </a:p>
        </p:txBody>
      </p:sp>
      <p:sp>
        <p:nvSpPr>
          <p:cNvPr id="12289" name="Rectangle 1"/>
          <p:cNvSpPr>
            <a:spLocks noChangeArrowheads="1"/>
          </p:cNvSpPr>
          <p:nvPr/>
        </p:nvSpPr>
        <p:spPr bwMode="auto">
          <a:xfrm>
            <a:off x="0" y="0"/>
            <a:ext cx="7606570"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360363" algn="l"/>
                <a:tab pos="449263" algn="r"/>
                <a:tab pos="3060700" algn="r"/>
                <a:tab pos="3600450" algn="r"/>
                <a:tab pos="4140200" algn="r"/>
                <a:tab pos="4679950" algn="r"/>
                <a:tab pos="5221288" algn="r"/>
              </a:tabLst>
            </a:pPr>
            <a:r>
              <a:rPr kumimoji="0" lang="es-ES" sz="1100" b="0" i="0" u="none" strike="noStrike" cap="none" normalizeH="0" baseline="0" smtClean="0">
                <a:ln>
                  <a:noFill/>
                </a:ln>
                <a:solidFill>
                  <a:schemeClr val="tx1"/>
                </a:solidFill>
                <a:effectLst/>
                <a:latin typeface="Calibri" pitchFamily="34" charset="0"/>
                <a:ea typeface="Times New Roman" pitchFamily="18" charset="0"/>
                <a:cs typeface="Arial" pitchFamily="34" charset="0"/>
              </a:rPr>
              <a:t>Adaptación del cuestionario. El cuestionario no se modificará salvo en las preguntas y formas que describe y autoriza el método.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8 Marcador de contenido"/>
          <p:cNvSpPr txBox="1">
            <a:spLocks/>
          </p:cNvSpPr>
          <p:nvPr/>
        </p:nvSpPr>
        <p:spPr bwMode="auto">
          <a:xfrm>
            <a:off x="3571868" y="3643314"/>
            <a:ext cx="5283231" cy="2500330"/>
          </a:xfrm>
          <a:prstGeom prst="rect">
            <a:avLst/>
          </a:prstGeom>
          <a:noFill/>
          <a:ln w="19050">
            <a:solidFill>
              <a:schemeClr val="accent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
                <a:srgbClr val="FF0C00"/>
              </a:buClr>
              <a:buSzTx/>
              <a:buFontTx/>
              <a:buNone/>
              <a:tabLst/>
              <a:defRPr/>
            </a:pPr>
            <a:r>
              <a:rPr kumimoji="0" lang="es-ES" sz="1200" b="0" i="0" u="none" strike="noStrike" kern="0" cap="none" spc="0" normalizeH="0" baseline="0" noProof="0" dirty="0" smtClean="0">
                <a:ln>
                  <a:noFill/>
                </a:ln>
                <a:solidFill>
                  <a:schemeClr val="tx1"/>
                </a:solidFill>
                <a:effectLst/>
                <a:uLnTx/>
                <a:uFillTx/>
                <a:latin typeface="+mn-lt"/>
                <a:ea typeface="+mn-ea"/>
                <a:cs typeface="+mn-cs"/>
              </a:rPr>
              <a:t>Cláusulas del acuerdo tipo:</a:t>
            </a:r>
          </a:p>
          <a:p>
            <a:pPr marL="185738" lvl="1" indent="-185738" algn="just" eaLnBrk="0" fontAlgn="base" hangingPunct="0">
              <a:spcBef>
                <a:spcPct val="20000"/>
              </a:spcBef>
              <a:spcAft>
                <a:spcPct val="0"/>
              </a:spcAft>
              <a:buClr>
                <a:srgbClr val="FF0C00"/>
              </a:buClr>
              <a:buFont typeface="Wingdings" pitchFamily="2" charset="2"/>
              <a:buChar char="§"/>
              <a:defRPr/>
            </a:pPr>
            <a:r>
              <a:rPr kumimoji="0" lang="es-ES" sz="1200" b="0" i="0" u="none" strike="noStrike" kern="0" cap="none" spc="0" normalizeH="0" baseline="0" noProof="0" dirty="0" smtClean="0">
                <a:ln>
                  <a:noFill/>
                </a:ln>
                <a:solidFill>
                  <a:schemeClr val="tx1"/>
                </a:solidFill>
                <a:effectLst/>
                <a:uLnTx/>
                <a:uFillTx/>
                <a:latin typeface="+mn-lt"/>
                <a:ea typeface="+mn-ea"/>
                <a:cs typeface="+mn-cs"/>
              </a:rPr>
              <a:t> </a:t>
            </a:r>
            <a:r>
              <a:rPr lang="es-ES" sz="1200" dirty="0" smtClean="0"/>
              <a:t>Se distribuirá el cuestionario a la totalidad de la plantilla ocupada en el ámbito de aplicación acordado, independientemente de cualquier condición social (sexo, edad, nivel de estudios…), de empleo (tipo de contrato…) y de trabajo (jornada, turno…), de manera que no se aplicarán técnicas de muestreo. Así mismo se  garantizarán las condiciones necesarias para su respuesta y se fija como objetivo  la participación  del 100% de la plantilla ocupada en el ámbito de actuación que se haya definido (tasa de respuesta del cuestionario).</a:t>
            </a:r>
            <a:br>
              <a:rPr lang="es-ES" sz="1200" dirty="0" smtClean="0"/>
            </a:br>
            <a:endParaRPr lang="es-ES" sz="1200" dirty="0" smtClean="0"/>
          </a:p>
          <a:p>
            <a:pPr marL="177800" indent="-177800" algn="just">
              <a:buFont typeface="Arial" pitchFamily="34" charset="0"/>
              <a:buChar char="•"/>
            </a:pPr>
            <a:r>
              <a:rPr lang="es-ES" sz="1200" dirty="0" smtClean="0"/>
              <a:t>Adaptación del cuestionario. El cuestionario no se modificará salvo en las preguntas y formas que describe y autoriza el método. </a:t>
            </a:r>
          </a:p>
          <a:p>
            <a:pPr marL="185738" lvl="1" indent="-185738" algn="just" eaLnBrk="0" fontAlgn="base" hangingPunct="0">
              <a:spcBef>
                <a:spcPct val="20000"/>
              </a:spcBef>
              <a:spcAft>
                <a:spcPct val="0"/>
              </a:spcAft>
              <a:buClr>
                <a:srgbClr val="FF0C00"/>
              </a:buClr>
              <a:buFont typeface="Wingdings" pitchFamily="2" charset="2"/>
              <a:buChar char="§"/>
              <a:defRPr/>
            </a:pPr>
            <a:endParaRPr lang="es-ES" sz="1200" dirty="0" smtClean="0"/>
          </a:p>
          <a:p>
            <a:pPr marL="185738" lvl="1" indent="-185738" algn="just" eaLnBrk="0" fontAlgn="base" hangingPunct="0">
              <a:spcBef>
                <a:spcPct val="20000"/>
              </a:spcBef>
              <a:spcAft>
                <a:spcPct val="0"/>
              </a:spcAft>
              <a:buClr>
                <a:srgbClr val="FF0C00"/>
              </a:buClr>
              <a:buFont typeface="Wingdings" pitchFamily="2" charset="2"/>
              <a:buChar char="§"/>
              <a:defRPr/>
            </a:pPr>
            <a:endParaRPr lang="es-ES" sz="1200" dirty="0" smtClean="0"/>
          </a:p>
          <a:p>
            <a:pPr marL="185738" marR="0" lvl="1" indent="-185738" algn="just" defTabSz="914400" rtl="0" eaLnBrk="0" fontAlgn="base" latinLnBrk="0" hangingPunct="0">
              <a:lnSpc>
                <a:spcPct val="100000"/>
              </a:lnSpc>
              <a:spcBef>
                <a:spcPct val="20000"/>
              </a:spcBef>
              <a:spcAft>
                <a:spcPct val="0"/>
              </a:spcAft>
              <a:buClr>
                <a:srgbClr val="FF0C00"/>
              </a:buClr>
              <a:buSzTx/>
              <a:buFont typeface="Wingdings" pitchFamily="2" charset="2"/>
              <a:buChar char="§"/>
              <a:tabLst/>
              <a:defRPr/>
            </a:pPr>
            <a:endParaRPr kumimoji="0" lang="es-ES" sz="1200" b="0" i="0" u="none" strike="noStrike" kern="0" cap="none" spc="0" normalizeH="0" baseline="0" noProof="0" dirty="0" smtClean="0">
              <a:ln>
                <a:noFill/>
              </a:ln>
              <a:solidFill>
                <a:schemeClr val="tx1"/>
              </a:solidFill>
              <a:effectLst/>
              <a:uLnTx/>
              <a:uFillTx/>
              <a:latin typeface="+mn-lt"/>
            </a:endParaRPr>
          </a:p>
          <a:p>
            <a:pPr marL="0" marR="0" lvl="1" indent="0" algn="just" defTabSz="914400" rtl="0" eaLnBrk="0" fontAlgn="base" latinLnBrk="0" hangingPunct="0">
              <a:lnSpc>
                <a:spcPct val="100000"/>
              </a:lnSpc>
              <a:spcBef>
                <a:spcPct val="20000"/>
              </a:spcBef>
              <a:spcAft>
                <a:spcPct val="0"/>
              </a:spcAft>
              <a:buClr>
                <a:srgbClr val="FF0C00"/>
              </a:buClr>
              <a:buSzTx/>
              <a:buFont typeface="Wingdings" pitchFamily="2" charset="2"/>
              <a:buChar char="§"/>
              <a:tabLst/>
              <a:defRPr/>
            </a:pPr>
            <a:endParaRPr kumimoji="0" lang="es-ES" sz="1200" b="0" i="0" u="none" strike="noStrike" kern="0" cap="none" spc="0" normalizeH="0" baseline="0" noProof="0" dirty="0" smtClean="0">
              <a:ln>
                <a:noFill/>
              </a:ln>
              <a:solidFill>
                <a:schemeClr val="tx1"/>
              </a:solidFill>
              <a:effectLst/>
              <a:uLnTx/>
              <a:uFillTx/>
              <a:latin typeface="+mn-lt"/>
              <a:ea typeface="+mn-ea"/>
              <a:cs typeface="+mn-cs"/>
            </a:endParaRPr>
          </a:p>
          <a:p>
            <a:pPr marL="0" marR="0" lvl="1" indent="0" algn="ctr" defTabSz="914400" rtl="0" eaLnBrk="0" fontAlgn="base" latinLnBrk="0" hangingPunct="0">
              <a:lnSpc>
                <a:spcPct val="100000"/>
              </a:lnSpc>
              <a:spcBef>
                <a:spcPct val="20000"/>
              </a:spcBef>
              <a:spcAft>
                <a:spcPct val="0"/>
              </a:spcAft>
              <a:buClr>
                <a:srgbClr val="FF0C00"/>
              </a:buClr>
              <a:buSzTx/>
              <a:buFont typeface="Wingdings" pitchFamily="2" charset="2"/>
              <a:buChar char="§"/>
              <a:tabLst/>
              <a:defRPr/>
            </a:pPr>
            <a:endParaRPr kumimoji="0" lang="es-ES" sz="12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
                <a:srgbClr val="FF0C00"/>
              </a:buClr>
              <a:buSzTx/>
              <a:buFontTx/>
              <a:buNone/>
              <a:tabLst/>
              <a:defRPr/>
            </a:pPr>
            <a:endParaRPr kumimoji="0" lang="es-ES" sz="1200" b="1" i="1" u="none" strike="noStrike" kern="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0" fontAlgn="base" latinLnBrk="0" hangingPunct="0">
              <a:lnSpc>
                <a:spcPct val="100000"/>
              </a:lnSpc>
              <a:spcBef>
                <a:spcPct val="20000"/>
              </a:spcBef>
              <a:spcAft>
                <a:spcPct val="0"/>
              </a:spcAft>
              <a:buClr>
                <a:srgbClr val="FF0C00"/>
              </a:buClr>
              <a:buSzTx/>
              <a:buFontTx/>
              <a:buNone/>
              <a:tabLst/>
              <a:defRPr/>
            </a:pPr>
            <a:endParaRPr kumimoji="0" lang="es-ES" sz="1200" b="0" i="1"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rgbClr val="FF0C00"/>
              </a:buClr>
              <a:buSzTx/>
              <a:buFontTx/>
              <a:buNone/>
              <a:tabLst/>
              <a:defRPr/>
            </a:pPr>
            <a:endParaRPr kumimoji="0" lang="es-ES" sz="1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v2.jpg"/>
          <p:cNvPicPr>
            <a:picLocks noChangeAspect="1"/>
          </p:cNvPicPr>
          <p:nvPr/>
        </p:nvPicPr>
        <p:blipFill>
          <a:blip r:embed="rId3"/>
          <a:stretch>
            <a:fillRect/>
          </a:stretch>
        </p:blipFill>
        <p:spPr>
          <a:xfrm rot="773120">
            <a:off x="147505" y="213881"/>
            <a:ext cx="1372287" cy="837446"/>
          </a:xfrm>
          <a:prstGeom prst="rect">
            <a:avLst/>
          </a:prstGeom>
        </p:spPr>
      </p:pic>
      <p:sp>
        <p:nvSpPr>
          <p:cNvPr id="2" name="1 Título"/>
          <p:cNvSpPr>
            <a:spLocks noGrp="1"/>
          </p:cNvSpPr>
          <p:nvPr>
            <p:ph type="title"/>
          </p:nvPr>
        </p:nvSpPr>
        <p:spPr>
          <a:xfrm>
            <a:off x="457201" y="571480"/>
            <a:ext cx="3008313" cy="1162050"/>
          </a:xfrm>
        </p:spPr>
        <p:txBody>
          <a:bodyPr/>
          <a:lstStyle/>
          <a:p>
            <a:r>
              <a:rPr lang="es-ES" dirty="0" smtClean="0"/>
              <a:t>Características del método</a:t>
            </a:r>
            <a:endParaRPr lang="es-ES" dirty="0"/>
          </a:p>
        </p:txBody>
      </p:sp>
      <p:sp>
        <p:nvSpPr>
          <p:cNvPr id="4" name="3 Marcador de texto"/>
          <p:cNvSpPr>
            <a:spLocks noGrp="1"/>
          </p:cNvSpPr>
          <p:nvPr>
            <p:ph type="body" sz="half" idx="2"/>
          </p:nvPr>
        </p:nvSpPr>
        <p:spPr>
          <a:xfrm>
            <a:off x="285721" y="1595458"/>
            <a:ext cx="3008313" cy="4333873"/>
          </a:xfrm>
        </p:spPr>
        <p:txBody>
          <a:bodyPr/>
          <a:lstStyle/>
          <a:p>
            <a:pPr marL="182563" indent="-182563"/>
            <a:endParaRPr lang="es-ES" dirty="0" smtClean="0"/>
          </a:p>
          <a:p>
            <a:pPr marL="182563" indent="-182563">
              <a:buFont typeface="Arial" pitchFamily="34" charset="0"/>
              <a:buChar char="•"/>
            </a:pPr>
            <a:r>
              <a:rPr lang="es-ES" sz="1100" dirty="0" smtClean="0"/>
              <a:t>Es un instrumento internacional de prestigio</a:t>
            </a:r>
          </a:p>
          <a:p>
            <a:pPr marL="182563" indent="-182563">
              <a:buFont typeface="Arial" pitchFamily="34" charset="0"/>
              <a:buChar char="•"/>
            </a:pPr>
            <a:r>
              <a:rPr lang="es-ES" sz="1100" dirty="0" smtClean="0"/>
              <a:t>Proceso de intervención participativo</a:t>
            </a:r>
          </a:p>
          <a:p>
            <a:pPr marL="182563" indent="-182563">
              <a:buFont typeface="Arial" pitchFamily="34" charset="0"/>
              <a:buChar char="•"/>
            </a:pPr>
            <a:r>
              <a:rPr lang="es-ES" sz="1100" dirty="0" smtClean="0"/>
              <a:t>Incorpora conocimiento y metodología científica</a:t>
            </a:r>
          </a:p>
          <a:p>
            <a:pPr marL="639763" lvl="1" indent="-182563">
              <a:buFont typeface="Arial" pitchFamily="34" charset="0"/>
              <a:buChar char="•"/>
            </a:pPr>
            <a:r>
              <a:rPr lang="es-ES" sz="1100" dirty="0" smtClean="0">
                <a:solidFill>
                  <a:schemeClr val="tx1"/>
                </a:solidFill>
              </a:rPr>
              <a:t>Cuestionario estandarizado válido y fiable</a:t>
            </a:r>
          </a:p>
          <a:p>
            <a:pPr marL="639763" lvl="1" indent="-182563">
              <a:buFont typeface="Arial" pitchFamily="34" charset="0"/>
              <a:buChar char="•"/>
            </a:pPr>
            <a:r>
              <a:rPr lang="es-ES" dirty="0" smtClean="0">
                <a:solidFill>
                  <a:srgbClr val="FF0000"/>
                </a:solidFill>
              </a:rPr>
              <a:t>Método epidemiológico</a:t>
            </a:r>
          </a:p>
          <a:p>
            <a:pPr marL="639763" lvl="1" indent="-182563">
              <a:buFont typeface="Arial" pitchFamily="34" charset="0"/>
              <a:buChar char="•"/>
            </a:pPr>
            <a:r>
              <a:rPr lang="es-ES" sz="1100" dirty="0" smtClean="0">
                <a:solidFill>
                  <a:schemeClr val="tx1"/>
                </a:solidFill>
              </a:rPr>
              <a:t>Incorpora valores de referencia</a:t>
            </a:r>
          </a:p>
          <a:p>
            <a:pPr marL="639763" lvl="1" indent="-182563">
              <a:buFont typeface="Arial" pitchFamily="34" charset="0"/>
              <a:buChar char="•"/>
            </a:pPr>
            <a:r>
              <a:rPr lang="es-ES" sz="1100" dirty="0" smtClean="0">
                <a:solidFill>
                  <a:schemeClr val="tx1"/>
                </a:solidFill>
              </a:rPr>
              <a:t>Triangula resultados a través de la participación</a:t>
            </a:r>
          </a:p>
          <a:p>
            <a:pPr marL="182563" indent="-182563">
              <a:buFont typeface="Arial" pitchFamily="34" charset="0"/>
              <a:buChar char="•"/>
            </a:pPr>
            <a:endParaRPr lang="es-ES" dirty="0" smtClean="0"/>
          </a:p>
          <a:p>
            <a:pPr marL="182563" indent="-182563">
              <a:buFont typeface="Arial" pitchFamily="34" charset="0"/>
              <a:buChar char="•"/>
            </a:pPr>
            <a:r>
              <a:rPr lang="es-ES" sz="1100" dirty="0" smtClean="0"/>
              <a:t>Facilita la acción sobre el origen de los riesgos</a:t>
            </a:r>
          </a:p>
          <a:p>
            <a:pPr marL="182563" indent="-182563">
              <a:buFont typeface="Arial" pitchFamily="34" charset="0"/>
              <a:buChar char="•"/>
            </a:pPr>
            <a:r>
              <a:rPr lang="es-ES" sz="1100" dirty="0" smtClean="0"/>
              <a:t>Se puede aplicar a todas la empresas</a:t>
            </a:r>
          </a:p>
          <a:p>
            <a:pPr marL="182563" indent="-182563">
              <a:buFont typeface="Arial" pitchFamily="34" charset="0"/>
              <a:buChar char="•"/>
            </a:pPr>
            <a:r>
              <a:rPr lang="es-ES" sz="1100" dirty="0" smtClean="0"/>
              <a:t>Incorpora los requisitos legales </a:t>
            </a:r>
          </a:p>
          <a:p>
            <a:pPr marL="182563" indent="-182563">
              <a:buFont typeface="Arial" pitchFamily="34" charset="0"/>
              <a:buChar char="•"/>
            </a:pPr>
            <a:endParaRPr lang="es-ES" dirty="0" smtClean="0"/>
          </a:p>
          <a:p>
            <a:pPr marL="182563" indent="-182563">
              <a:buFont typeface="Arial" pitchFamily="34" charset="0"/>
              <a:buChar char="•"/>
            </a:pPr>
            <a:endParaRPr lang="es-ES" dirty="0"/>
          </a:p>
        </p:txBody>
      </p:sp>
      <p:sp>
        <p:nvSpPr>
          <p:cNvPr id="5" name="4 Marcador de número de diapositiva"/>
          <p:cNvSpPr>
            <a:spLocks noGrp="1"/>
          </p:cNvSpPr>
          <p:nvPr>
            <p:ph type="sldNum" sz="quarter" idx="11"/>
          </p:nvPr>
        </p:nvSpPr>
        <p:spPr/>
        <p:txBody>
          <a:bodyPr/>
          <a:lstStyle/>
          <a:p>
            <a:pPr>
              <a:defRPr/>
            </a:pPr>
            <a:fld id="{4278A505-D1AE-4D03-8932-0B1247E6BF4A}" type="slidenum">
              <a:rPr lang="es-ES" smtClean="0"/>
              <a:pPr>
                <a:defRPr/>
              </a:pPr>
              <a:t>13</a:t>
            </a:fld>
            <a:endParaRPr lang="es-ES"/>
          </a:p>
        </p:txBody>
      </p:sp>
      <p:sp>
        <p:nvSpPr>
          <p:cNvPr id="6" name="5 Marcador de fecha"/>
          <p:cNvSpPr>
            <a:spLocks noGrp="1"/>
          </p:cNvSpPr>
          <p:nvPr>
            <p:ph type="dt" sz="half" idx="12"/>
          </p:nvPr>
        </p:nvSpPr>
        <p:spPr/>
        <p:txBody>
          <a:bodyPr/>
          <a:lstStyle/>
          <a:p>
            <a:pPr>
              <a:defRPr/>
            </a:pPr>
            <a:fld id="{EDCC81CF-794D-4F01-8BAB-50FA52AC104E}" type="datetime1">
              <a:rPr lang="es-ES" smtClean="0"/>
              <a:pPr>
                <a:defRPr/>
              </a:pPr>
              <a:t>05/08/2014</a:t>
            </a:fld>
            <a:endParaRPr lang="es-ES"/>
          </a:p>
        </p:txBody>
      </p:sp>
      <p:pic>
        <p:nvPicPr>
          <p:cNvPr id="8" name="7 Imagen" descr="encabezamiento ppt.jpg"/>
          <p:cNvPicPr>
            <a:picLocks noChangeAspect="1"/>
          </p:cNvPicPr>
          <p:nvPr/>
        </p:nvPicPr>
        <p:blipFill>
          <a:blip r:embed="rId4"/>
          <a:stretch>
            <a:fillRect/>
          </a:stretch>
        </p:blipFill>
        <p:spPr>
          <a:xfrm>
            <a:off x="71407" y="71415"/>
            <a:ext cx="9001188" cy="696092"/>
          </a:xfrm>
          <a:prstGeom prst="rect">
            <a:avLst/>
          </a:prstGeom>
        </p:spPr>
      </p:pic>
      <p:graphicFrame>
        <p:nvGraphicFramePr>
          <p:cNvPr id="14" name="13 Diagrama"/>
          <p:cNvGraphicFramePr/>
          <p:nvPr/>
        </p:nvGraphicFramePr>
        <p:xfrm>
          <a:off x="3714744" y="1428737"/>
          <a:ext cx="4500595" cy="25003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14 CuadroTexto"/>
          <p:cNvSpPr txBox="1"/>
          <p:nvPr/>
        </p:nvSpPr>
        <p:spPr>
          <a:xfrm>
            <a:off x="4549927" y="928670"/>
            <a:ext cx="3236784" cy="369332"/>
          </a:xfrm>
          <a:prstGeom prst="rect">
            <a:avLst/>
          </a:prstGeom>
          <a:noFill/>
        </p:spPr>
        <p:txBody>
          <a:bodyPr wrap="none" rtlCol="0">
            <a:spAutoFit/>
          </a:bodyPr>
          <a:lstStyle/>
          <a:p>
            <a:r>
              <a:rPr lang="es-ES" dirty="0" smtClean="0"/>
              <a:t>Para medir hay que comparar</a:t>
            </a:r>
            <a:endParaRPr lang="es-ES" dirty="0"/>
          </a:p>
        </p:txBody>
      </p:sp>
      <p:sp>
        <p:nvSpPr>
          <p:cNvPr id="10" name="8 Marcador de contenido"/>
          <p:cNvSpPr>
            <a:spLocks noGrp="1"/>
          </p:cNvSpPr>
          <p:nvPr>
            <p:ph idx="1"/>
          </p:nvPr>
        </p:nvSpPr>
        <p:spPr>
          <a:xfrm>
            <a:off x="3500431" y="4286256"/>
            <a:ext cx="5068916" cy="1643074"/>
          </a:xfrm>
          <a:ln w="19050">
            <a:solidFill>
              <a:schemeClr val="accent1"/>
            </a:solidFill>
          </a:ln>
        </p:spPr>
        <p:txBody>
          <a:bodyPr/>
          <a:lstStyle/>
          <a:p>
            <a:pPr marL="0" indent="0">
              <a:buNone/>
            </a:pPr>
            <a:r>
              <a:rPr lang="es-ES" sz="1200" dirty="0" smtClean="0"/>
              <a:t>Cláusulas del acuerdo :</a:t>
            </a:r>
          </a:p>
          <a:p>
            <a:pPr marL="0" indent="0" algn="ctr">
              <a:buNone/>
            </a:pPr>
            <a:endParaRPr lang="es-ES" sz="1200" i="1" dirty="0" smtClean="0"/>
          </a:p>
          <a:p>
            <a:pPr marL="185738" lvl="1" indent="-185738" algn="just"/>
            <a:r>
              <a:rPr lang="es-ES" sz="1200" dirty="0" smtClean="0">
                <a:solidFill>
                  <a:schemeClr val="tx1"/>
                </a:solidFill>
              </a:rPr>
              <a:t>Ámbito de actuación</a:t>
            </a:r>
            <a:r>
              <a:rPr lang="es-ES" sz="1200" i="1" dirty="0" smtClean="0">
                <a:solidFill>
                  <a:schemeClr val="tx1"/>
                </a:solidFill>
              </a:rPr>
              <a:t>. Cláusula que es necesario adaptar según la decisión del Comité de Seguridad y Salud:</a:t>
            </a:r>
            <a:r>
              <a:rPr lang="es-ES" sz="1200" dirty="0" smtClean="0">
                <a:solidFill>
                  <a:schemeClr val="tx1"/>
                </a:solidFill>
              </a:rPr>
              <a:t> El ámbito de actuación será (</a:t>
            </a:r>
            <a:r>
              <a:rPr lang="es-ES" sz="1200" i="1" dirty="0" smtClean="0">
                <a:solidFill>
                  <a:schemeClr val="tx1"/>
                </a:solidFill>
              </a:rPr>
              <a:t>especificar el acuerdo. Por ejemplo: El conjunto de la empresa XXXX; se incluirán las empresas subcontratas </a:t>
            </a:r>
            <a:r>
              <a:rPr lang="es-ES" sz="1200" i="1" dirty="0" err="1" smtClean="0">
                <a:solidFill>
                  <a:schemeClr val="tx1"/>
                </a:solidFill>
              </a:rPr>
              <a:t>xxx</a:t>
            </a:r>
            <a:r>
              <a:rPr lang="es-ES" sz="1200" i="1" dirty="0" smtClean="0">
                <a:solidFill>
                  <a:schemeClr val="tx1"/>
                </a:solidFill>
              </a:rPr>
              <a:t> y </a:t>
            </a:r>
            <a:r>
              <a:rPr lang="es-ES" sz="1200" i="1" dirty="0" err="1" smtClean="0">
                <a:solidFill>
                  <a:schemeClr val="tx1"/>
                </a:solidFill>
              </a:rPr>
              <a:t>xxx</a:t>
            </a:r>
            <a:r>
              <a:rPr lang="es-ES" sz="1200" i="1" dirty="0" smtClean="0">
                <a:solidFill>
                  <a:schemeClr val="tx1"/>
                </a:solidFill>
              </a:rPr>
              <a:t> que realizan tareas de mantenimiento y limpieza;…..)</a:t>
            </a:r>
            <a:endParaRPr lang="es-ES" sz="1200" dirty="0" smtClean="0">
              <a:solidFill>
                <a:schemeClr val="tx1"/>
              </a:solidFill>
            </a:endParaRPr>
          </a:p>
          <a:p>
            <a:pPr marL="0" lvl="1" indent="0" algn="just"/>
            <a:endParaRPr lang="es-ES" sz="1200" dirty="0" smtClean="0">
              <a:solidFill>
                <a:schemeClr val="tx1"/>
              </a:solidFill>
              <a:ea typeface="+mn-ea"/>
              <a:cs typeface="+mn-cs"/>
            </a:endParaRPr>
          </a:p>
          <a:p>
            <a:pPr marL="0" lvl="1" indent="0" algn="ctr"/>
            <a:endParaRPr lang="es-ES" sz="1200" dirty="0" smtClean="0">
              <a:solidFill>
                <a:schemeClr val="tx1"/>
              </a:solidFill>
              <a:ea typeface="+mn-ea"/>
              <a:cs typeface="+mn-cs"/>
            </a:endParaRPr>
          </a:p>
          <a:p>
            <a:pPr marL="0" indent="0" algn="ctr">
              <a:buNone/>
            </a:pPr>
            <a:endParaRPr lang="es-ES" sz="1200" b="1" i="1" dirty="0" smtClean="0"/>
          </a:p>
          <a:p>
            <a:pPr marL="0" indent="0" algn="ctr">
              <a:buNone/>
            </a:pPr>
            <a:endParaRPr lang="es-ES" sz="1200" i="1" dirty="0" smtClean="0"/>
          </a:p>
          <a:p>
            <a:pPr marL="0" indent="0">
              <a:buNone/>
            </a:pPr>
            <a:endParaRPr lang="es-ES" sz="1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v2.jpg"/>
          <p:cNvPicPr>
            <a:picLocks noChangeAspect="1"/>
          </p:cNvPicPr>
          <p:nvPr/>
        </p:nvPicPr>
        <p:blipFill>
          <a:blip r:embed="rId3"/>
          <a:stretch>
            <a:fillRect/>
          </a:stretch>
        </p:blipFill>
        <p:spPr>
          <a:xfrm rot="773120">
            <a:off x="147505" y="213881"/>
            <a:ext cx="1372287" cy="837446"/>
          </a:xfrm>
          <a:prstGeom prst="rect">
            <a:avLst/>
          </a:prstGeom>
        </p:spPr>
      </p:pic>
      <p:sp>
        <p:nvSpPr>
          <p:cNvPr id="2" name="1 Título"/>
          <p:cNvSpPr>
            <a:spLocks noGrp="1"/>
          </p:cNvSpPr>
          <p:nvPr>
            <p:ph type="title"/>
          </p:nvPr>
        </p:nvSpPr>
        <p:spPr>
          <a:xfrm>
            <a:off x="457201" y="571480"/>
            <a:ext cx="3008313" cy="1162050"/>
          </a:xfrm>
        </p:spPr>
        <p:txBody>
          <a:bodyPr/>
          <a:lstStyle/>
          <a:p>
            <a:r>
              <a:rPr lang="es-ES" dirty="0" smtClean="0"/>
              <a:t>Características del método</a:t>
            </a:r>
            <a:endParaRPr lang="es-ES" dirty="0"/>
          </a:p>
        </p:txBody>
      </p:sp>
      <p:sp>
        <p:nvSpPr>
          <p:cNvPr id="4" name="3 Marcador de texto"/>
          <p:cNvSpPr>
            <a:spLocks noGrp="1"/>
          </p:cNvSpPr>
          <p:nvPr>
            <p:ph type="body" sz="half" idx="2"/>
          </p:nvPr>
        </p:nvSpPr>
        <p:spPr>
          <a:xfrm>
            <a:off x="285721" y="1643050"/>
            <a:ext cx="3008313" cy="3643338"/>
          </a:xfrm>
        </p:spPr>
        <p:txBody>
          <a:bodyPr/>
          <a:lstStyle/>
          <a:p>
            <a:pPr marL="182563" indent="-182563"/>
            <a:endParaRPr lang="es-ES" dirty="0" smtClean="0"/>
          </a:p>
          <a:p>
            <a:pPr marL="182563" indent="-182563">
              <a:buFont typeface="Arial" pitchFamily="34" charset="0"/>
              <a:buChar char="•"/>
            </a:pPr>
            <a:r>
              <a:rPr lang="es-ES" sz="1100" dirty="0" smtClean="0"/>
              <a:t>Es un instrumento internacional de prestigio</a:t>
            </a:r>
          </a:p>
          <a:p>
            <a:pPr marL="182563" indent="-182563">
              <a:buFont typeface="Arial" pitchFamily="34" charset="0"/>
              <a:buChar char="•"/>
            </a:pPr>
            <a:r>
              <a:rPr lang="es-ES" sz="1100" dirty="0" smtClean="0"/>
              <a:t>Proceso de intervención participativo</a:t>
            </a:r>
          </a:p>
          <a:p>
            <a:pPr marL="182563" indent="-182563">
              <a:buFont typeface="Arial" pitchFamily="34" charset="0"/>
              <a:buChar char="•"/>
            </a:pPr>
            <a:r>
              <a:rPr lang="es-ES" sz="1100" dirty="0" smtClean="0"/>
              <a:t>Incorpora conocimiento y metodología científica</a:t>
            </a:r>
          </a:p>
          <a:p>
            <a:pPr marL="639763" lvl="1" indent="-182563">
              <a:buFont typeface="Arial" pitchFamily="34" charset="0"/>
              <a:buChar char="•"/>
            </a:pPr>
            <a:r>
              <a:rPr lang="es-ES" sz="1100" dirty="0" smtClean="0">
                <a:solidFill>
                  <a:schemeClr val="tx1"/>
                </a:solidFill>
              </a:rPr>
              <a:t>Cuestionario estandarizado válido y fiable</a:t>
            </a:r>
          </a:p>
          <a:p>
            <a:pPr marL="639763" lvl="1" indent="-182563">
              <a:buFont typeface="Arial" pitchFamily="34" charset="0"/>
              <a:buChar char="•"/>
            </a:pPr>
            <a:r>
              <a:rPr lang="es-ES" sz="1100" dirty="0" smtClean="0">
                <a:solidFill>
                  <a:schemeClr val="tx1"/>
                </a:solidFill>
              </a:rPr>
              <a:t>Método epidemiológico</a:t>
            </a:r>
          </a:p>
          <a:p>
            <a:pPr marL="639763" lvl="1" indent="-182563">
              <a:buFont typeface="Arial" pitchFamily="34" charset="0"/>
              <a:buChar char="•"/>
            </a:pPr>
            <a:r>
              <a:rPr lang="es-ES" dirty="0" smtClean="0">
                <a:solidFill>
                  <a:srgbClr val="FF0000"/>
                </a:solidFill>
              </a:rPr>
              <a:t>Incorpora valores de referencia</a:t>
            </a:r>
          </a:p>
          <a:p>
            <a:pPr marL="639763" lvl="1" indent="-182563">
              <a:buFont typeface="Arial" pitchFamily="34" charset="0"/>
              <a:buChar char="•"/>
            </a:pPr>
            <a:r>
              <a:rPr lang="es-ES" sz="1100" dirty="0" smtClean="0">
                <a:solidFill>
                  <a:schemeClr val="tx1"/>
                </a:solidFill>
              </a:rPr>
              <a:t>Triangula resultados a través de la participación</a:t>
            </a:r>
          </a:p>
          <a:p>
            <a:pPr marL="182563" indent="-182563">
              <a:buFont typeface="Arial" pitchFamily="34" charset="0"/>
              <a:buChar char="•"/>
            </a:pPr>
            <a:endParaRPr lang="es-ES" dirty="0" smtClean="0"/>
          </a:p>
          <a:p>
            <a:pPr marL="182563" indent="-182563">
              <a:buFont typeface="Arial" pitchFamily="34" charset="0"/>
              <a:buChar char="•"/>
            </a:pPr>
            <a:r>
              <a:rPr lang="es-ES" sz="1100" dirty="0" smtClean="0"/>
              <a:t>Facilita la acción sobre el origen de los riesgos</a:t>
            </a:r>
          </a:p>
          <a:p>
            <a:pPr marL="182563" indent="-182563">
              <a:buFont typeface="Arial" pitchFamily="34" charset="0"/>
              <a:buChar char="•"/>
            </a:pPr>
            <a:r>
              <a:rPr lang="es-ES" sz="1100" dirty="0" smtClean="0"/>
              <a:t>Se puede aplicar a todas la empresas</a:t>
            </a:r>
          </a:p>
          <a:p>
            <a:pPr marL="182563" indent="-182563">
              <a:buFont typeface="Arial" pitchFamily="34" charset="0"/>
              <a:buChar char="•"/>
            </a:pPr>
            <a:r>
              <a:rPr lang="es-ES" sz="1100" dirty="0" smtClean="0"/>
              <a:t>Incorpora los requisitos legales </a:t>
            </a:r>
          </a:p>
          <a:p>
            <a:pPr marL="182563" indent="-182563">
              <a:buFont typeface="Arial" pitchFamily="34" charset="0"/>
              <a:buChar char="•"/>
            </a:pPr>
            <a:endParaRPr lang="es-ES" dirty="0" smtClean="0"/>
          </a:p>
          <a:p>
            <a:pPr marL="182563" indent="-182563">
              <a:buFont typeface="Arial" pitchFamily="34" charset="0"/>
              <a:buChar char="•"/>
            </a:pPr>
            <a:endParaRPr lang="es-ES" dirty="0"/>
          </a:p>
        </p:txBody>
      </p:sp>
      <p:sp>
        <p:nvSpPr>
          <p:cNvPr id="5" name="4 Marcador de número de diapositiva"/>
          <p:cNvSpPr>
            <a:spLocks noGrp="1"/>
          </p:cNvSpPr>
          <p:nvPr>
            <p:ph type="sldNum" sz="quarter" idx="11"/>
          </p:nvPr>
        </p:nvSpPr>
        <p:spPr/>
        <p:txBody>
          <a:bodyPr/>
          <a:lstStyle/>
          <a:p>
            <a:pPr>
              <a:defRPr/>
            </a:pPr>
            <a:fld id="{4278A505-D1AE-4D03-8932-0B1247E6BF4A}" type="slidenum">
              <a:rPr lang="es-ES" smtClean="0"/>
              <a:pPr>
                <a:defRPr/>
              </a:pPr>
              <a:t>14</a:t>
            </a:fld>
            <a:endParaRPr lang="es-ES"/>
          </a:p>
        </p:txBody>
      </p:sp>
      <p:sp>
        <p:nvSpPr>
          <p:cNvPr id="6" name="5 Marcador de fecha"/>
          <p:cNvSpPr>
            <a:spLocks noGrp="1"/>
          </p:cNvSpPr>
          <p:nvPr>
            <p:ph type="dt" sz="half" idx="12"/>
          </p:nvPr>
        </p:nvSpPr>
        <p:spPr/>
        <p:txBody>
          <a:bodyPr/>
          <a:lstStyle/>
          <a:p>
            <a:pPr>
              <a:defRPr/>
            </a:pPr>
            <a:fld id="{EDCC81CF-794D-4F01-8BAB-50FA52AC104E}" type="datetime1">
              <a:rPr lang="es-ES" smtClean="0"/>
              <a:pPr>
                <a:defRPr/>
              </a:pPr>
              <a:t>05/08/2014</a:t>
            </a:fld>
            <a:endParaRPr lang="es-ES"/>
          </a:p>
        </p:txBody>
      </p:sp>
      <p:pic>
        <p:nvPicPr>
          <p:cNvPr id="8" name="7 Imagen" descr="encabezamiento ppt.jpg"/>
          <p:cNvPicPr>
            <a:picLocks noChangeAspect="1"/>
          </p:cNvPicPr>
          <p:nvPr/>
        </p:nvPicPr>
        <p:blipFill>
          <a:blip r:embed="rId4"/>
          <a:stretch>
            <a:fillRect/>
          </a:stretch>
        </p:blipFill>
        <p:spPr>
          <a:xfrm>
            <a:off x="71407" y="71415"/>
            <a:ext cx="9001188" cy="696092"/>
          </a:xfrm>
          <a:prstGeom prst="rect">
            <a:avLst/>
          </a:prstGeom>
        </p:spPr>
      </p:pic>
      <p:pic>
        <p:nvPicPr>
          <p:cNvPr id="10" name="Picture 14" descr="grupo"/>
          <p:cNvPicPr>
            <a:picLocks noGrp="1" noChangeAspect="1" noChangeArrowheads="1"/>
          </p:cNvPicPr>
          <p:nvPr>
            <p:ph idx="1"/>
          </p:nvPr>
        </p:nvPicPr>
        <p:blipFill>
          <a:blip r:embed="rId5" cstate="print"/>
          <a:srcRect/>
          <a:stretch>
            <a:fillRect/>
          </a:stretch>
        </p:blipFill>
        <p:spPr bwMode="auto">
          <a:xfrm>
            <a:off x="3428993" y="928670"/>
            <a:ext cx="1691204" cy="1268403"/>
          </a:xfrm>
          <a:prstGeom prst="rect">
            <a:avLst/>
          </a:prstGeom>
          <a:noFill/>
        </p:spPr>
      </p:pic>
      <p:sp>
        <p:nvSpPr>
          <p:cNvPr id="13" name="12 CuadroTexto"/>
          <p:cNvSpPr txBox="1"/>
          <p:nvPr/>
        </p:nvSpPr>
        <p:spPr>
          <a:xfrm>
            <a:off x="5500696" y="1214423"/>
            <a:ext cx="2928957" cy="1015663"/>
          </a:xfrm>
          <a:prstGeom prst="rect">
            <a:avLst/>
          </a:prstGeom>
          <a:noFill/>
        </p:spPr>
        <p:txBody>
          <a:bodyPr wrap="square" rtlCol="0">
            <a:spAutoFit/>
          </a:bodyPr>
          <a:lstStyle/>
          <a:p>
            <a:r>
              <a:rPr lang="es-ES" sz="1200" dirty="0" smtClean="0">
                <a:solidFill>
                  <a:srgbClr val="FF0000"/>
                </a:solidFill>
              </a:rPr>
              <a:t>Población de referencia</a:t>
            </a:r>
          </a:p>
          <a:p>
            <a:endParaRPr lang="es-ES" sz="1200" dirty="0" smtClean="0">
              <a:solidFill>
                <a:srgbClr val="FF0000"/>
              </a:solidFill>
            </a:endParaRPr>
          </a:p>
          <a:p>
            <a:r>
              <a:rPr lang="es-ES" sz="1200" dirty="0" smtClean="0"/>
              <a:t>N= 5.100 (muestra representativa de la población asalariada española en el año 2010</a:t>
            </a:r>
            <a:endParaRPr lang="es-ES" sz="1200" dirty="0"/>
          </a:p>
        </p:txBody>
      </p:sp>
      <p:pic>
        <p:nvPicPr>
          <p:cNvPr id="14" name="13 Imagen" descr="dimensiones.jpg"/>
          <p:cNvPicPr>
            <a:picLocks noChangeAspect="1"/>
          </p:cNvPicPr>
          <p:nvPr/>
        </p:nvPicPr>
        <p:blipFill>
          <a:blip r:embed="rId6"/>
          <a:stretch>
            <a:fillRect/>
          </a:stretch>
        </p:blipFill>
        <p:spPr>
          <a:xfrm rot="5400000">
            <a:off x="4276676" y="1388959"/>
            <a:ext cx="3478373" cy="545949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p:cNvPicPr>
            <a:picLocks noChangeAspect="1" noChangeArrowheads="1"/>
          </p:cNvPicPr>
          <p:nvPr/>
        </p:nvPicPr>
        <p:blipFill>
          <a:blip r:embed="rId3" cstate="print"/>
          <a:srcRect/>
          <a:stretch>
            <a:fillRect/>
          </a:stretch>
        </p:blipFill>
        <p:spPr bwMode="auto">
          <a:xfrm>
            <a:off x="857225" y="5286388"/>
            <a:ext cx="1785951" cy="1024092"/>
          </a:xfrm>
          <a:prstGeom prst="rect">
            <a:avLst/>
          </a:prstGeom>
          <a:noFill/>
          <a:ln w="9525">
            <a:noFill/>
            <a:miter lim="800000"/>
            <a:headEnd/>
            <a:tailEnd/>
          </a:ln>
          <a:effectLst/>
        </p:spPr>
      </p:pic>
      <p:pic>
        <p:nvPicPr>
          <p:cNvPr id="11" name="10 Imagen" descr="v2.jpg"/>
          <p:cNvPicPr>
            <a:picLocks noChangeAspect="1"/>
          </p:cNvPicPr>
          <p:nvPr/>
        </p:nvPicPr>
        <p:blipFill>
          <a:blip r:embed="rId4"/>
          <a:stretch>
            <a:fillRect/>
          </a:stretch>
        </p:blipFill>
        <p:spPr>
          <a:xfrm rot="773120">
            <a:off x="147505" y="213881"/>
            <a:ext cx="1372287" cy="837446"/>
          </a:xfrm>
          <a:prstGeom prst="rect">
            <a:avLst/>
          </a:prstGeom>
        </p:spPr>
      </p:pic>
      <p:sp>
        <p:nvSpPr>
          <p:cNvPr id="2" name="1 Título"/>
          <p:cNvSpPr>
            <a:spLocks noGrp="1"/>
          </p:cNvSpPr>
          <p:nvPr>
            <p:ph type="title"/>
          </p:nvPr>
        </p:nvSpPr>
        <p:spPr>
          <a:xfrm>
            <a:off x="457201" y="571480"/>
            <a:ext cx="3008313" cy="1162050"/>
          </a:xfrm>
        </p:spPr>
        <p:txBody>
          <a:bodyPr/>
          <a:lstStyle/>
          <a:p>
            <a:r>
              <a:rPr lang="es-ES" dirty="0" smtClean="0"/>
              <a:t>Características del método</a:t>
            </a:r>
            <a:endParaRPr lang="es-ES" dirty="0"/>
          </a:p>
        </p:txBody>
      </p:sp>
      <p:sp>
        <p:nvSpPr>
          <p:cNvPr id="4" name="3 Marcador de texto"/>
          <p:cNvSpPr>
            <a:spLocks noGrp="1"/>
          </p:cNvSpPr>
          <p:nvPr>
            <p:ph type="body" sz="half" idx="2"/>
          </p:nvPr>
        </p:nvSpPr>
        <p:spPr>
          <a:xfrm>
            <a:off x="357160" y="1571613"/>
            <a:ext cx="3008313" cy="3643338"/>
          </a:xfrm>
        </p:spPr>
        <p:txBody>
          <a:bodyPr/>
          <a:lstStyle/>
          <a:p>
            <a:pPr marL="182563" indent="-182563"/>
            <a:endParaRPr lang="es-ES" dirty="0" smtClean="0"/>
          </a:p>
          <a:p>
            <a:pPr marL="182563" indent="-182563">
              <a:buFont typeface="Arial" pitchFamily="34" charset="0"/>
              <a:buChar char="•"/>
            </a:pPr>
            <a:r>
              <a:rPr lang="es-ES" sz="1100" dirty="0" smtClean="0"/>
              <a:t>Es un instrumento internacional de prestigio</a:t>
            </a:r>
          </a:p>
          <a:p>
            <a:pPr marL="182563" indent="-182563">
              <a:buFont typeface="Arial" pitchFamily="34" charset="0"/>
              <a:buChar char="•"/>
            </a:pPr>
            <a:r>
              <a:rPr lang="es-ES" sz="1100" dirty="0" smtClean="0"/>
              <a:t>Proceso de intervención participativo</a:t>
            </a:r>
          </a:p>
          <a:p>
            <a:pPr marL="182563" indent="-182563">
              <a:buFont typeface="Arial" pitchFamily="34" charset="0"/>
              <a:buChar char="•"/>
            </a:pPr>
            <a:r>
              <a:rPr lang="es-ES" sz="1100" dirty="0" smtClean="0"/>
              <a:t>Incorpora conocimiento y metodología científica</a:t>
            </a:r>
          </a:p>
          <a:p>
            <a:pPr marL="639763" lvl="1" indent="-182563">
              <a:buFont typeface="Arial" pitchFamily="34" charset="0"/>
              <a:buChar char="•"/>
            </a:pPr>
            <a:r>
              <a:rPr lang="es-ES" sz="1100" dirty="0" smtClean="0">
                <a:solidFill>
                  <a:schemeClr val="tx1"/>
                </a:solidFill>
              </a:rPr>
              <a:t>Cuestionario estandarizado válido y fiable</a:t>
            </a:r>
          </a:p>
          <a:p>
            <a:pPr marL="639763" lvl="1" indent="-182563">
              <a:buFont typeface="Arial" pitchFamily="34" charset="0"/>
              <a:buChar char="•"/>
            </a:pPr>
            <a:r>
              <a:rPr lang="es-ES" sz="1100" dirty="0" smtClean="0">
                <a:solidFill>
                  <a:schemeClr val="tx1"/>
                </a:solidFill>
              </a:rPr>
              <a:t>Método epidemiológico</a:t>
            </a:r>
          </a:p>
          <a:p>
            <a:pPr marL="639763" lvl="1" indent="-182563">
              <a:buFont typeface="Arial" pitchFamily="34" charset="0"/>
              <a:buChar char="•"/>
            </a:pPr>
            <a:r>
              <a:rPr lang="es-ES" sz="1100" dirty="0" smtClean="0">
                <a:solidFill>
                  <a:schemeClr val="tx1"/>
                </a:solidFill>
              </a:rPr>
              <a:t>Incorpora valores de referencia</a:t>
            </a:r>
          </a:p>
          <a:p>
            <a:pPr marL="639763" lvl="1" indent="-182563">
              <a:buFont typeface="Arial" pitchFamily="34" charset="0"/>
              <a:buChar char="•"/>
            </a:pPr>
            <a:r>
              <a:rPr lang="es-ES" dirty="0" smtClean="0">
                <a:solidFill>
                  <a:srgbClr val="FF0000"/>
                </a:solidFill>
              </a:rPr>
              <a:t>Triangula resultados a través de la participación</a:t>
            </a:r>
          </a:p>
          <a:p>
            <a:pPr marL="182563" indent="-182563">
              <a:buFont typeface="Arial" pitchFamily="34" charset="0"/>
              <a:buChar char="•"/>
            </a:pPr>
            <a:endParaRPr lang="es-ES" dirty="0" smtClean="0"/>
          </a:p>
          <a:p>
            <a:pPr marL="182563" indent="-182563">
              <a:buFont typeface="Arial" pitchFamily="34" charset="0"/>
              <a:buChar char="•"/>
            </a:pPr>
            <a:r>
              <a:rPr lang="es-ES" sz="1100" dirty="0" smtClean="0"/>
              <a:t>Facilita la acción sobre el origen de los riesgos</a:t>
            </a:r>
          </a:p>
          <a:p>
            <a:pPr marL="182563" indent="-182563">
              <a:buFont typeface="Arial" pitchFamily="34" charset="0"/>
              <a:buChar char="•"/>
            </a:pPr>
            <a:r>
              <a:rPr lang="es-ES" sz="1100" dirty="0" smtClean="0"/>
              <a:t>Se puede aplicar a todas la empresas</a:t>
            </a:r>
          </a:p>
          <a:p>
            <a:pPr marL="182563" indent="-182563">
              <a:buFont typeface="Arial" pitchFamily="34" charset="0"/>
              <a:buChar char="•"/>
            </a:pPr>
            <a:r>
              <a:rPr lang="es-ES" sz="1100" dirty="0" smtClean="0"/>
              <a:t>Incorpora los requisitos legales </a:t>
            </a:r>
          </a:p>
          <a:p>
            <a:pPr marL="182563" indent="-182563">
              <a:buFont typeface="Arial" pitchFamily="34" charset="0"/>
              <a:buChar char="•"/>
            </a:pPr>
            <a:endParaRPr lang="es-ES" dirty="0" smtClean="0"/>
          </a:p>
          <a:p>
            <a:pPr marL="182563" indent="-182563">
              <a:buFont typeface="Arial" pitchFamily="34" charset="0"/>
              <a:buChar char="•"/>
            </a:pPr>
            <a:endParaRPr lang="es-ES" dirty="0"/>
          </a:p>
        </p:txBody>
      </p:sp>
      <p:sp>
        <p:nvSpPr>
          <p:cNvPr id="5" name="4 Marcador de número de diapositiva"/>
          <p:cNvSpPr>
            <a:spLocks noGrp="1"/>
          </p:cNvSpPr>
          <p:nvPr>
            <p:ph type="sldNum" sz="quarter" idx="11"/>
          </p:nvPr>
        </p:nvSpPr>
        <p:spPr/>
        <p:txBody>
          <a:bodyPr/>
          <a:lstStyle/>
          <a:p>
            <a:pPr>
              <a:defRPr/>
            </a:pPr>
            <a:fld id="{4278A505-D1AE-4D03-8932-0B1247E6BF4A}" type="slidenum">
              <a:rPr lang="es-ES" smtClean="0"/>
              <a:pPr>
                <a:defRPr/>
              </a:pPr>
              <a:t>15</a:t>
            </a:fld>
            <a:endParaRPr lang="es-ES"/>
          </a:p>
        </p:txBody>
      </p:sp>
      <p:sp>
        <p:nvSpPr>
          <p:cNvPr id="6" name="5 Marcador de fecha"/>
          <p:cNvSpPr>
            <a:spLocks noGrp="1"/>
          </p:cNvSpPr>
          <p:nvPr>
            <p:ph type="dt" sz="half" idx="12"/>
          </p:nvPr>
        </p:nvSpPr>
        <p:spPr/>
        <p:txBody>
          <a:bodyPr/>
          <a:lstStyle/>
          <a:p>
            <a:pPr>
              <a:defRPr/>
            </a:pPr>
            <a:fld id="{EDCC81CF-794D-4F01-8BAB-50FA52AC104E}" type="datetime1">
              <a:rPr lang="es-ES" smtClean="0"/>
              <a:pPr>
                <a:defRPr/>
              </a:pPr>
              <a:t>05/08/2014</a:t>
            </a:fld>
            <a:endParaRPr lang="es-ES"/>
          </a:p>
        </p:txBody>
      </p:sp>
      <p:pic>
        <p:nvPicPr>
          <p:cNvPr id="8" name="7 Imagen" descr="encabezamiento ppt.jpg"/>
          <p:cNvPicPr>
            <a:picLocks noChangeAspect="1"/>
          </p:cNvPicPr>
          <p:nvPr/>
        </p:nvPicPr>
        <p:blipFill>
          <a:blip r:embed="rId5"/>
          <a:stretch>
            <a:fillRect/>
          </a:stretch>
        </p:blipFill>
        <p:spPr>
          <a:xfrm>
            <a:off x="71407" y="71415"/>
            <a:ext cx="9001188" cy="696092"/>
          </a:xfrm>
          <a:prstGeom prst="rect">
            <a:avLst/>
          </a:prstGeom>
        </p:spPr>
      </p:pic>
      <p:sp>
        <p:nvSpPr>
          <p:cNvPr id="24" name="23 Rectángulo"/>
          <p:cNvSpPr/>
          <p:nvPr/>
        </p:nvSpPr>
        <p:spPr>
          <a:xfrm>
            <a:off x="4429124" y="928670"/>
            <a:ext cx="3500462" cy="2500330"/>
          </a:xfrm>
          <a:prstGeom prst="rect">
            <a:avLst/>
          </a:prstGeom>
          <a:solidFill>
            <a:schemeClr val="accent2">
              <a:lumMod val="75000"/>
              <a:alpha val="20000"/>
            </a:schemeClr>
          </a:solidFill>
          <a:ln cmpd="tri">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2" name="21 Grupo"/>
          <p:cNvGrpSpPr/>
          <p:nvPr/>
        </p:nvGrpSpPr>
        <p:grpSpPr>
          <a:xfrm>
            <a:off x="4500563" y="1000108"/>
            <a:ext cx="3372697" cy="2366618"/>
            <a:chOff x="3714744" y="2143116"/>
            <a:chExt cx="5039509" cy="3576791"/>
          </a:xfrm>
        </p:grpSpPr>
        <p:sp>
          <p:nvSpPr>
            <p:cNvPr id="16" name="15 Extracto"/>
            <p:cNvSpPr/>
            <p:nvPr/>
          </p:nvSpPr>
          <p:spPr>
            <a:xfrm>
              <a:off x="5000628" y="2857496"/>
              <a:ext cx="2786082" cy="2071702"/>
            </a:xfrm>
            <a:prstGeom prst="flowChartExtra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16 CuadroTexto"/>
            <p:cNvSpPr txBox="1"/>
            <p:nvPr/>
          </p:nvSpPr>
          <p:spPr>
            <a:xfrm>
              <a:off x="5929321" y="3854238"/>
              <a:ext cx="1281921" cy="651222"/>
            </a:xfrm>
            <a:prstGeom prst="rect">
              <a:avLst/>
            </a:prstGeom>
            <a:noFill/>
          </p:spPr>
          <p:txBody>
            <a:bodyPr wrap="none" rtlCol="0">
              <a:spAutoFit/>
            </a:bodyPr>
            <a:lstStyle/>
            <a:p>
              <a:r>
                <a:rPr lang="es-ES" sz="1100" b="1" dirty="0" smtClean="0"/>
                <a:t>Grupo </a:t>
              </a:r>
            </a:p>
            <a:p>
              <a:r>
                <a:rPr lang="es-ES" sz="1100" b="1" dirty="0" smtClean="0"/>
                <a:t>de trabajo</a:t>
              </a:r>
              <a:endParaRPr lang="es-ES" sz="1100" b="1" dirty="0"/>
            </a:p>
          </p:txBody>
        </p:sp>
        <p:sp>
          <p:nvSpPr>
            <p:cNvPr id="18" name="17 CuadroTexto"/>
            <p:cNvSpPr txBox="1"/>
            <p:nvPr/>
          </p:nvSpPr>
          <p:spPr>
            <a:xfrm>
              <a:off x="6929454" y="2143116"/>
              <a:ext cx="1811265" cy="651222"/>
            </a:xfrm>
            <a:prstGeom prst="rect">
              <a:avLst/>
            </a:prstGeom>
            <a:noFill/>
          </p:spPr>
          <p:txBody>
            <a:bodyPr wrap="none" rtlCol="0">
              <a:spAutoFit/>
            </a:bodyPr>
            <a:lstStyle/>
            <a:p>
              <a:r>
                <a:rPr lang="es-ES" sz="1100" dirty="0" smtClean="0">
                  <a:solidFill>
                    <a:schemeClr val="accent2">
                      <a:lumMod val="75000"/>
                    </a:schemeClr>
                  </a:solidFill>
                </a:rPr>
                <a:t>Representación </a:t>
              </a:r>
            </a:p>
            <a:p>
              <a:r>
                <a:rPr lang="es-ES" sz="1100" dirty="0" smtClean="0">
                  <a:solidFill>
                    <a:schemeClr val="accent2">
                      <a:lumMod val="75000"/>
                    </a:schemeClr>
                  </a:solidFill>
                </a:rPr>
                <a:t>de la empresa</a:t>
              </a:r>
              <a:endParaRPr lang="es-ES" sz="1100" dirty="0">
                <a:solidFill>
                  <a:schemeClr val="accent2">
                    <a:lumMod val="75000"/>
                  </a:schemeClr>
                </a:solidFill>
              </a:endParaRPr>
            </a:p>
          </p:txBody>
        </p:sp>
        <p:sp>
          <p:nvSpPr>
            <p:cNvPr id="19" name="18 CuadroTexto"/>
            <p:cNvSpPr txBox="1"/>
            <p:nvPr/>
          </p:nvSpPr>
          <p:spPr>
            <a:xfrm>
              <a:off x="3714744" y="5068685"/>
              <a:ext cx="2323842" cy="651222"/>
            </a:xfrm>
            <a:prstGeom prst="rect">
              <a:avLst/>
            </a:prstGeom>
            <a:noFill/>
          </p:spPr>
          <p:txBody>
            <a:bodyPr wrap="none" rtlCol="0">
              <a:spAutoFit/>
            </a:bodyPr>
            <a:lstStyle/>
            <a:p>
              <a:r>
                <a:rPr lang="es-ES" sz="1100" dirty="0" smtClean="0">
                  <a:solidFill>
                    <a:schemeClr val="accent2">
                      <a:lumMod val="75000"/>
                    </a:schemeClr>
                  </a:solidFill>
                </a:rPr>
                <a:t>Representación de</a:t>
              </a:r>
            </a:p>
            <a:p>
              <a:r>
                <a:rPr lang="es-ES" sz="1100" dirty="0" smtClean="0">
                  <a:solidFill>
                    <a:schemeClr val="accent2">
                      <a:lumMod val="75000"/>
                    </a:schemeClr>
                  </a:solidFill>
                </a:rPr>
                <a:t> las y los trabajadores</a:t>
              </a:r>
              <a:endParaRPr lang="es-ES" sz="1100" dirty="0">
                <a:solidFill>
                  <a:schemeClr val="accent2">
                    <a:lumMod val="75000"/>
                  </a:schemeClr>
                </a:solidFill>
              </a:endParaRPr>
            </a:p>
          </p:txBody>
        </p:sp>
        <p:sp>
          <p:nvSpPr>
            <p:cNvPr id="20" name="19 CuadroTexto"/>
            <p:cNvSpPr txBox="1"/>
            <p:nvPr/>
          </p:nvSpPr>
          <p:spPr>
            <a:xfrm>
              <a:off x="7072330" y="5068685"/>
              <a:ext cx="1681923" cy="651222"/>
            </a:xfrm>
            <a:prstGeom prst="rect">
              <a:avLst/>
            </a:prstGeom>
            <a:noFill/>
          </p:spPr>
          <p:txBody>
            <a:bodyPr wrap="none" rtlCol="0">
              <a:spAutoFit/>
            </a:bodyPr>
            <a:lstStyle/>
            <a:p>
              <a:r>
                <a:rPr lang="es-ES" sz="1100" dirty="0" smtClean="0">
                  <a:solidFill>
                    <a:schemeClr val="accent2">
                      <a:lumMod val="75000"/>
                    </a:schemeClr>
                  </a:solidFill>
                </a:rPr>
                <a:t>Asesoramiento</a:t>
              </a:r>
            </a:p>
            <a:p>
              <a:r>
                <a:rPr lang="es-ES" sz="1100" dirty="0" smtClean="0">
                  <a:solidFill>
                    <a:schemeClr val="accent2">
                      <a:lumMod val="75000"/>
                    </a:schemeClr>
                  </a:solidFill>
                </a:rPr>
                <a:t> técnico</a:t>
              </a:r>
              <a:endParaRPr lang="es-ES" sz="1100" dirty="0">
                <a:solidFill>
                  <a:schemeClr val="accent2">
                    <a:lumMod val="75000"/>
                  </a:schemeClr>
                </a:solidFill>
              </a:endParaRPr>
            </a:p>
          </p:txBody>
        </p:sp>
      </p:grpSp>
      <p:sp>
        <p:nvSpPr>
          <p:cNvPr id="23" name="8 Marcador de contenido"/>
          <p:cNvSpPr>
            <a:spLocks noGrp="1"/>
          </p:cNvSpPr>
          <p:nvPr>
            <p:ph idx="1"/>
          </p:nvPr>
        </p:nvSpPr>
        <p:spPr>
          <a:xfrm>
            <a:off x="3357553" y="3571876"/>
            <a:ext cx="5497544" cy="2500330"/>
          </a:xfrm>
          <a:ln w="19050">
            <a:solidFill>
              <a:schemeClr val="accent1"/>
            </a:solidFill>
          </a:ln>
        </p:spPr>
        <p:txBody>
          <a:bodyPr/>
          <a:lstStyle/>
          <a:p>
            <a:pPr marL="0" indent="0">
              <a:buNone/>
            </a:pPr>
            <a:r>
              <a:rPr lang="es-ES" sz="1200" dirty="0" smtClean="0"/>
              <a:t>Cláusulas del acuerdo tipo:</a:t>
            </a:r>
          </a:p>
          <a:p>
            <a:pPr marL="0" indent="0" algn="just">
              <a:buNone/>
            </a:pPr>
            <a:r>
              <a:rPr lang="es-ES" sz="1200" i="1" dirty="0" smtClean="0"/>
              <a:t>El GT deberá acordar </a:t>
            </a:r>
            <a:r>
              <a:rPr lang="es-ES" sz="1200" b="1" i="1" dirty="0" smtClean="0"/>
              <a:t>todas las acciones necesarias </a:t>
            </a:r>
            <a:r>
              <a:rPr lang="es-ES" sz="1200" i="1" dirty="0" smtClean="0"/>
              <a:t>para informar a la plantilla y </a:t>
            </a:r>
            <a:r>
              <a:rPr lang="es-ES" sz="1200" b="1" i="1" dirty="0" smtClean="0"/>
              <a:t>garantizar su participación</a:t>
            </a:r>
          </a:p>
          <a:p>
            <a:pPr marL="0" lvl="0" indent="0" algn="just">
              <a:buNone/>
            </a:pPr>
            <a:r>
              <a:rPr lang="es-ES" sz="1200" dirty="0" smtClean="0"/>
              <a:t>La totalidad de la plantilla implicada en el proceso de evaluación y prevención tiene derecho a:</a:t>
            </a:r>
          </a:p>
          <a:p>
            <a:pPr marL="361950" lvl="1" indent="-361950" algn="just"/>
            <a:r>
              <a:rPr lang="es-ES" sz="1200" dirty="0" smtClean="0">
                <a:solidFill>
                  <a:schemeClr val="tx1"/>
                </a:solidFill>
                <a:ea typeface="+mn-ea"/>
                <a:cs typeface="+mn-cs"/>
              </a:rPr>
              <a:t>Participar libremente en la respuesta y entrega del cuestionario</a:t>
            </a:r>
          </a:p>
          <a:p>
            <a:pPr marL="361950" lvl="1" indent="-361950" algn="just"/>
            <a:r>
              <a:rPr lang="es-ES" sz="1200" dirty="0" smtClean="0">
                <a:solidFill>
                  <a:schemeClr val="tx1"/>
                </a:solidFill>
              </a:rPr>
              <a:t>Participar en el proceso de identificación del origen de los riesgos, así como de las medidas preventivas y su implementación, en los términos que acuerde el grupo de trabajo. En todo caso la participación siempre se desarrollará  mediante dinámicas grupales</a:t>
            </a:r>
          </a:p>
          <a:p>
            <a:pPr marL="361950" lvl="1" indent="-361950" algn="just"/>
            <a:r>
              <a:rPr lang="es-ES" sz="1200" dirty="0" smtClean="0">
                <a:solidFill>
                  <a:schemeClr val="tx1"/>
                </a:solidFill>
              </a:rPr>
              <a:t>Participar en el seguimiento y la evaluación de la implementación de las medidas preventivas, en los términos que acuerde el grupo de trabajo</a:t>
            </a:r>
          </a:p>
          <a:p>
            <a:pPr marL="0" lvl="1" indent="0" algn="just"/>
            <a:endParaRPr lang="es-ES" sz="1200" dirty="0" smtClean="0">
              <a:solidFill>
                <a:schemeClr val="tx1"/>
              </a:solidFill>
              <a:ea typeface="+mn-ea"/>
              <a:cs typeface="+mn-cs"/>
            </a:endParaRPr>
          </a:p>
          <a:p>
            <a:pPr marL="0" lvl="1" indent="0" algn="ctr"/>
            <a:endParaRPr lang="es-ES" sz="1200" dirty="0" smtClean="0">
              <a:solidFill>
                <a:schemeClr val="tx1"/>
              </a:solidFill>
              <a:ea typeface="+mn-ea"/>
              <a:cs typeface="+mn-cs"/>
            </a:endParaRPr>
          </a:p>
          <a:p>
            <a:pPr marL="0" indent="0" algn="ctr">
              <a:buNone/>
            </a:pPr>
            <a:endParaRPr lang="es-ES" sz="1200" b="1" i="1" dirty="0" smtClean="0"/>
          </a:p>
          <a:p>
            <a:pPr marL="0" indent="0" algn="ctr">
              <a:buNone/>
            </a:pPr>
            <a:endParaRPr lang="es-ES" sz="1200" i="1" dirty="0" smtClean="0"/>
          </a:p>
          <a:p>
            <a:pPr marL="0" indent="0">
              <a:buNone/>
            </a:pPr>
            <a:endParaRPr lang="es-E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v2.jpg"/>
          <p:cNvPicPr>
            <a:picLocks noChangeAspect="1"/>
          </p:cNvPicPr>
          <p:nvPr/>
        </p:nvPicPr>
        <p:blipFill>
          <a:blip r:embed="rId3"/>
          <a:stretch>
            <a:fillRect/>
          </a:stretch>
        </p:blipFill>
        <p:spPr>
          <a:xfrm rot="773120">
            <a:off x="147505" y="213881"/>
            <a:ext cx="1372287" cy="837446"/>
          </a:xfrm>
          <a:prstGeom prst="rect">
            <a:avLst/>
          </a:prstGeom>
        </p:spPr>
      </p:pic>
      <p:sp>
        <p:nvSpPr>
          <p:cNvPr id="2" name="1 Título"/>
          <p:cNvSpPr>
            <a:spLocks noGrp="1"/>
          </p:cNvSpPr>
          <p:nvPr>
            <p:ph type="title"/>
          </p:nvPr>
        </p:nvSpPr>
        <p:spPr>
          <a:xfrm>
            <a:off x="457201" y="571480"/>
            <a:ext cx="3008313" cy="1162050"/>
          </a:xfrm>
        </p:spPr>
        <p:txBody>
          <a:bodyPr/>
          <a:lstStyle/>
          <a:p>
            <a:r>
              <a:rPr lang="es-ES" dirty="0" smtClean="0"/>
              <a:t>Características del método</a:t>
            </a:r>
            <a:endParaRPr lang="es-ES" dirty="0"/>
          </a:p>
        </p:txBody>
      </p:sp>
      <p:sp>
        <p:nvSpPr>
          <p:cNvPr id="4" name="3 Marcador de texto"/>
          <p:cNvSpPr>
            <a:spLocks noGrp="1"/>
          </p:cNvSpPr>
          <p:nvPr>
            <p:ph type="body" sz="half" idx="2"/>
          </p:nvPr>
        </p:nvSpPr>
        <p:spPr>
          <a:xfrm>
            <a:off x="500036" y="1643051"/>
            <a:ext cx="3008313" cy="4333873"/>
          </a:xfrm>
        </p:spPr>
        <p:txBody>
          <a:bodyPr/>
          <a:lstStyle/>
          <a:p>
            <a:pPr marL="182563" indent="-182563"/>
            <a:endParaRPr lang="es-ES" dirty="0" smtClean="0"/>
          </a:p>
          <a:p>
            <a:pPr marL="182563" indent="-182563">
              <a:buFont typeface="Arial" pitchFamily="34" charset="0"/>
              <a:buChar char="•"/>
            </a:pPr>
            <a:r>
              <a:rPr lang="es-ES" sz="1100" dirty="0" smtClean="0"/>
              <a:t>Es un instrumento internacional de prestigio</a:t>
            </a:r>
          </a:p>
          <a:p>
            <a:pPr marL="182563" indent="-182563">
              <a:buFont typeface="Arial" pitchFamily="34" charset="0"/>
              <a:buChar char="•"/>
            </a:pPr>
            <a:r>
              <a:rPr lang="es-ES" sz="1100" dirty="0" smtClean="0"/>
              <a:t>Proceso de intervención participativo</a:t>
            </a:r>
          </a:p>
          <a:p>
            <a:pPr marL="182563" indent="-182563">
              <a:buFont typeface="Arial" pitchFamily="34" charset="0"/>
              <a:buChar char="•"/>
            </a:pPr>
            <a:r>
              <a:rPr lang="es-ES" sz="1100" dirty="0" smtClean="0"/>
              <a:t>Incorpora conocimiento y metodología científica</a:t>
            </a:r>
          </a:p>
          <a:p>
            <a:pPr marL="639763" lvl="1" indent="-182563">
              <a:buFont typeface="Arial" pitchFamily="34" charset="0"/>
              <a:buChar char="•"/>
            </a:pPr>
            <a:r>
              <a:rPr lang="es-ES" sz="1100" dirty="0" smtClean="0">
                <a:solidFill>
                  <a:schemeClr val="tx1"/>
                </a:solidFill>
              </a:rPr>
              <a:t>Cuestionario estandarizado válido y fiable</a:t>
            </a:r>
          </a:p>
          <a:p>
            <a:pPr marL="639763" lvl="1" indent="-182563">
              <a:buFont typeface="Arial" pitchFamily="34" charset="0"/>
              <a:buChar char="•"/>
            </a:pPr>
            <a:r>
              <a:rPr lang="es-ES" sz="1100" dirty="0" smtClean="0">
                <a:solidFill>
                  <a:schemeClr val="tx1"/>
                </a:solidFill>
              </a:rPr>
              <a:t>Método epidemiológico</a:t>
            </a:r>
          </a:p>
          <a:p>
            <a:pPr marL="639763" lvl="1" indent="-182563">
              <a:buFont typeface="Arial" pitchFamily="34" charset="0"/>
              <a:buChar char="•"/>
            </a:pPr>
            <a:r>
              <a:rPr lang="es-ES" sz="1100" dirty="0" smtClean="0">
                <a:solidFill>
                  <a:schemeClr val="tx1"/>
                </a:solidFill>
              </a:rPr>
              <a:t>Incorpora valores de referencia</a:t>
            </a:r>
          </a:p>
          <a:p>
            <a:pPr marL="639763" lvl="1" indent="-182563">
              <a:buFont typeface="Arial" pitchFamily="34" charset="0"/>
              <a:buChar char="•"/>
            </a:pPr>
            <a:r>
              <a:rPr lang="es-ES" sz="1100" dirty="0" smtClean="0">
                <a:solidFill>
                  <a:schemeClr val="tx1"/>
                </a:solidFill>
              </a:rPr>
              <a:t>Triangula resultados a través de la participación</a:t>
            </a:r>
          </a:p>
          <a:p>
            <a:pPr marL="182563" indent="-182563">
              <a:buFont typeface="Arial" pitchFamily="34" charset="0"/>
              <a:buChar char="•"/>
            </a:pPr>
            <a:r>
              <a:rPr lang="es-ES" dirty="0" smtClean="0">
                <a:solidFill>
                  <a:srgbClr val="FF0000"/>
                </a:solidFill>
              </a:rPr>
              <a:t>Facilita la acción sobre el origen de los riesgos</a:t>
            </a:r>
          </a:p>
          <a:p>
            <a:pPr marL="182563" indent="-182563">
              <a:buFont typeface="Arial" pitchFamily="34" charset="0"/>
              <a:buChar char="•"/>
            </a:pPr>
            <a:r>
              <a:rPr lang="es-ES" sz="1100" dirty="0" smtClean="0"/>
              <a:t>Se puede aplicar a todas la empresas</a:t>
            </a:r>
          </a:p>
          <a:p>
            <a:pPr marL="182563" indent="-182563">
              <a:buFont typeface="Arial" pitchFamily="34" charset="0"/>
              <a:buChar char="•"/>
            </a:pPr>
            <a:r>
              <a:rPr lang="es-ES" sz="1100" dirty="0" smtClean="0"/>
              <a:t>Incorpora los requisitos legales </a:t>
            </a:r>
          </a:p>
          <a:p>
            <a:pPr marL="182563" indent="-182563">
              <a:buFont typeface="Arial" pitchFamily="34" charset="0"/>
              <a:buChar char="•"/>
            </a:pPr>
            <a:endParaRPr lang="es-ES" dirty="0" smtClean="0"/>
          </a:p>
          <a:p>
            <a:pPr marL="182563" indent="-182563">
              <a:buFont typeface="Arial" pitchFamily="34" charset="0"/>
              <a:buChar char="•"/>
            </a:pPr>
            <a:endParaRPr lang="es-ES" dirty="0"/>
          </a:p>
        </p:txBody>
      </p:sp>
      <p:sp>
        <p:nvSpPr>
          <p:cNvPr id="5" name="4 Marcador de número de diapositiva"/>
          <p:cNvSpPr>
            <a:spLocks noGrp="1"/>
          </p:cNvSpPr>
          <p:nvPr>
            <p:ph type="sldNum" sz="quarter" idx="11"/>
          </p:nvPr>
        </p:nvSpPr>
        <p:spPr/>
        <p:txBody>
          <a:bodyPr/>
          <a:lstStyle/>
          <a:p>
            <a:pPr>
              <a:defRPr/>
            </a:pPr>
            <a:fld id="{4278A505-D1AE-4D03-8932-0B1247E6BF4A}" type="slidenum">
              <a:rPr lang="es-ES" smtClean="0"/>
              <a:pPr>
                <a:defRPr/>
              </a:pPr>
              <a:t>16</a:t>
            </a:fld>
            <a:endParaRPr lang="es-ES"/>
          </a:p>
        </p:txBody>
      </p:sp>
      <p:sp>
        <p:nvSpPr>
          <p:cNvPr id="6" name="5 Marcador de fecha"/>
          <p:cNvSpPr>
            <a:spLocks noGrp="1"/>
          </p:cNvSpPr>
          <p:nvPr>
            <p:ph type="dt" sz="half" idx="12"/>
          </p:nvPr>
        </p:nvSpPr>
        <p:spPr>
          <a:xfrm>
            <a:off x="7897845" y="6165850"/>
            <a:ext cx="1174751" cy="234950"/>
          </a:xfrm>
        </p:spPr>
        <p:txBody>
          <a:bodyPr/>
          <a:lstStyle/>
          <a:p>
            <a:pPr>
              <a:defRPr/>
            </a:pPr>
            <a:fld id="{EDCC81CF-794D-4F01-8BAB-50FA52AC104E}" type="datetime1">
              <a:rPr lang="es-ES" smtClean="0"/>
              <a:pPr>
                <a:defRPr/>
              </a:pPr>
              <a:t>05/08/2014</a:t>
            </a:fld>
            <a:endParaRPr lang="es-ES"/>
          </a:p>
        </p:txBody>
      </p:sp>
      <p:pic>
        <p:nvPicPr>
          <p:cNvPr id="8" name="7 Imagen" descr="encabezamiento ppt.jpg"/>
          <p:cNvPicPr>
            <a:picLocks noChangeAspect="1"/>
          </p:cNvPicPr>
          <p:nvPr/>
        </p:nvPicPr>
        <p:blipFill>
          <a:blip r:embed="rId4"/>
          <a:stretch>
            <a:fillRect/>
          </a:stretch>
        </p:blipFill>
        <p:spPr>
          <a:xfrm>
            <a:off x="71407" y="71415"/>
            <a:ext cx="9001188" cy="696092"/>
          </a:xfrm>
          <a:prstGeom prst="rect">
            <a:avLst/>
          </a:prstGeom>
        </p:spPr>
      </p:pic>
      <p:sp>
        <p:nvSpPr>
          <p:cNvPr id="15" name="14 CuadroTexto"/>
          <p:cNvSpPr txBox="1"/>
          <p:nvPr/>
        </p:nvSpPr>
        <p:spPr>
          <a:xfrm>
            <a:off x="4282087" y="785794"/>
            <a:ext cx="2861681" cy="307777"/>
          </a:xfrm>
          <a:prstGeom prst="rect">
            <a:avLst/>
          </a:prstGeom>
          <a:noFill/>
        </p:spPr>
        <p:txBody>
          <a:bodyPr wrap="none" rtlCol="0">
            <a:spAutoFit/>
          </a:bodyPr>
          <a:lstStyle/>
          <a:p>
            <a:r>
              <a:rPr lang="es-ES" sz="1400" dirty="0" smtClean="0"/>
              <a:t>Facilita la identificación del origen</a:t>
            </a:r>
            <a:endParaRPr lang="es-ES" sz="1400" dirty="0"/>
          </a:p>
        </p:txBody>
      </p:sp>
      <p:sp>
        <p:nvSpPr>
          <p:cNvPr id="25" name="8 Marcador de contenido"/>
          <p:cNvSpPr>
            <a:spLocks noGrp="1"/>
          </p:cNvSpPr>
          <p:nvPr>
            <p:ph idx="1"/>
          </p:nvPr>
        </p:nvSpPr>
        <p:spPr>
          <a:xfrm>
            <a:off x="357158" y="5143512"/>
            <a:ext cx="5068916" cy="1143008"/>
          </a:xfrm>
          <a:ln w="19050">
            <a:solidFill>
              <a:schemeClr val="accent1"/>
            </a:solidFill>
          </a:ln>
        </p:spPr>
        <p:txBody>
          <a:bodyPr/>
          <a:lstStyle/>
          <a:p>
            <a:pPr marL="0" indent="0">
              <a:buNone/>
            </a:pPr>
            <a:r>
              <a:rPr lang="es-ES" sz="1200" dirty="0" smtClean="0"/>
              <a:t>Cláusulas del acuerdo tipo:</a:t>
            </a:r>
          </a:p>
          <a:p>
            <a:pPr marL="0" indent="0" algn="ctr">
              <a:buNone/>
            </a:pPr>
            <a:endParaRPr lang="es-ES" sz="1200" i="1" dirty="0" smtClean="0"/>
          </a:p>
          <a:p>
            <a:pPr marL="263525" lvl="1" indent="-263525" algn="just"/>
            <a:r>
              <a:rPr lang="es-ES" sz="1200" dirty="0" smtClean="0">
                <a:solidFill>
                  <a:schemeClr val="tx1"/>
                </a:solidFill>
              </a:rPr>
              <a:t>Finalidad preventiva. El CoPsoQ-istas21 se utilizará para la identificación, localización y evaluación de riesgos psicosociales y su prevención en origen (eliminarlos, disminuirlos o controlarlos).</a:t>
            </a:r>
          </a:p>
          <a:p>
            <a:pPr marL="0" lvl="1" indent="0" algn="just"/>
            <a:endParaRPr lang="es-ES" sz="1200" dirty="0" smtClean="0">
              <a:solidFill>
                <a:schemeClr val="tx1"/>
              </a:solidFill>
              <a:ea typeface="+mn-ea"/>
              <a:cs typeface="+mn-cs"/>
            </a:endParaRPr>
          </a:p>
          <a:p>
            <a:pPr marL="0" lvl="1" indent="0" algn="ctr"/>
            <a:endParaRPr lang="es-ES" sz="1200" dirty="0" smtClean="0">
              <a:solidFill>
                <a:schemeClr val="tx1"/>
              </a:solidFill>
              <a:ea typeface="+mn-ea"/>
              <a:cs typeface="+mn-cs"/>
            </a:endParaRPr>
          </a:p>
          <a:p>
            <a:pPr marL="0" indent="0" algn="ctr">
              <a:buNone/>
            </a:pPr>
            <a:endParaRPr lang="es-ES" sz="1200" b="1" i="1" dirty="0" smtClean="0"/>
          </a:p>
          <a:p>
            <a:pPr marL="0" indent="0" algn="ctr">
              <a:buNone/>
            </a:pPr>
            <a:endParaRPr lang="es-ES" sz="1200" i="1" dirty="0" smtClean="0"/>
          </a:p>
          <a:p>
            <a:pPr marL="0" indent="0">
              <a:buNone/>
            </a:pPr>
            <a:endParaRPr lang="es-ES" sz="1800" dirty="0"/>
          </a:p>
        </p:txBody>
      </p:sp>
      <p:pic>
        <p:nvPicPr>
          <p:cNvPr id="10" name="9 Imagen" descr="frecuencias.jpg"/>
          <p:cNvPicPr>
            <a:picLocks noChangeAspect="1"/>
          </p:cNvPicPr>
          <p:nvPr/>
        </p:nvPicPr>
        <p:blipFill>
          <a:blip r:embed="rId5" cstate="print"/>
          <a:stretch>
            <a:fillRect/>
          </a:stretch>
        </p:blipFill>
        <p:spPr>
          <a:xfrm>
            <a:off x="3643306" y="2571744"/>
            <a:ext cx="3037816" cy="1357322"/>
          </a:xfrm>
          <a:prstGeom prst="rect">
            <a:avLst/>
          </a:prstGeom>
          <a:ln>
            <a:solidFill>
              <a:schemeClr val="accent6">
                <a:lumMod val="75000"/>
              </a:schemeClr>
            </a:solidFill>
          </a:ln>
        </p:spPr>
      </p:pic>
      <p:sp>
        <p:nvSpPr>
          <p:cNvPr id="14" name="13 CuadroTexto"/>
          <p:cNvSpPr txBox="1"/>
          <p:nvPr/>
        </p:nvSpPr>
        <p:spPr>
          <a:xfrm>
            <a:off x="7500958" y="2714620"/>
            <a:ext cx="1500198" cy="430887"/>
          </a:xfrm>
          <a:prstGeom prst="rect">
            <a:avLst/>
          </a:prstGeom>
          <a:noFill/>
          <a:ln>
            <a:solidFill>
              <a:schemeClr val="accent6">
                <a:lumMod val="75000"/>
              </a:schemeClr>
            </a:solidFill>
          </a:ln>
        </p:spPr>
        <p:txBody>
          <a:bodyPr wrap="square" rtlCol="0">
            <a:spAutoFit/>
          </a:bodyPr>
          <a:lstStyle/>
          <a:p>
            <a:r>
              <a:rPr lang="es-ES" sz="1100" dirty="0" smtClean="0"/>
              <a:t>Preguntas asociadas </a:t>
            </a:r>
          </a:p>
          <a:p>
            <a:r>
              <a:rPr lang="es-ES" sz="1100" dirty="0" smtClean="0"/>
              <a:t>a cada dimensión</a:t>
            </a:r>
            <a:endParaRPr lang="es-ES" sz="1100" dirty="0"/>
          </a:p>
        </p:txBody>
      </p:sp>
      <p:cxnSp>
        <p:nvCxnSpPr>
          <p:cNvPr id="17" name="16 Conector recto de flecha"/>
          <p:cNvCxnSpPr>
            <a:stCxn id="14" idx="1"/>
            <a:endCxn id="10" idx="3"/>
          </p:cNvCxnSpPr>
          <p:nvPr/>
        </p:nvCxnSpPr>
        <p:spPr>
          <a:xfrm rot="10800000" flipV="1">
            <a:off x="6681122" y="2930063"/>
            <a:ext cx="819836" cy="32034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8" name="17 Imagen" descr="cruzados1.jpg"/>
          <p:cNvPicPr>
            <a:picLocks noChangeAspect="1"/>
          </p:cNvPicPr>
          <p:nvPr/>
        </p:nvPicPr>
        <p:blipFill>
          <a:blip r:embed="rId6"/>
          <a:stretch>
            <a:fillRect/>
          </a:stretch>
        </p:blipFill>
        <p:spPr>
          <a:xfrm>
            <a:off x="5929322" y="4071942"/>
            <a:ext cx="3000396" cy="1927015"/>
          </a:xfrm>
          <a:prstGeom prst="rect">
            <a:avLst/>
          </a:prstGeom>
        </p:spPr>
      </p:pic>
      <p:pic>
        <p:nvPicPr>
          <p:cNvPr id="16" name="15 Imagen" descr="condiciones de trabajo recursos.jpg"/>
          <p:cNvPicPr>
            <a:picLocks noChangeAspect="1"/>
          </p:cNvPicPr>
          <p:nvPr/>
        </p:nvPicPr>
        <p:blipFill>
          <a:blip r:embed="rId7" cstate="print"/>
          <a:stretch>
            <a:fillRect/>
          </a:stretch>
        </p:blipFill>
        <p:spPr>
          <a:xfrm>
            <a:off x="4857752" y="1428736"/>
            <a:ext cx="3861174" cy="776096"/>
          </a:xfrm>
          <a:prstGeom prst="rect">
            <a:avLst/>
          </a:prstGeom>
        </p:spPr>
      </p:pic>
      <p:sp>
        <p:nvSpPr>
          <p:cNvPr id="19" name="18 CuadroTexto"/>
          <p:cNvSpPr txBox="1"/>
          <p:nvPr/>
        </p:nvSpPr>
        <p:spPr>
          <a:xfrm>
            <a:off x="3000364" y="1087923"/>
            <a:ext cx="1500198" cy="769441"/>
          </a:xfrm>
          <a:prstGeom prst="rect">
            <a:avLst/>
          </a:prstGeom>
          <a:noFill/>
          <a:ln>
            <a:solidFill>
              <a:schemeClr val="accent6">
                <a:lumMod val="75000"/>
              </a:schemeClr>
            </a:solidFill>
          </a:ln>
        </p:spPr>
        <p:txBody>
          <a:bodyPr wrap="square" rtlCol="0">
            <a:spAutoFit/>
          </a:bodyPr>
          <a:lstStyle/>
          <a:p>
            <a:r>
              <a:rPr lang="es-ES" sz="1100" dirty="0" smtClean="0"/>
              <a:t>Preguntas sobre condiciones de trabajo relacionadas con la exposición</a:t>
            </a:r>
            <a:endParaRPr lang="es-ES" sz="1100" dirty="0"/>
          </a:p>
        </p:txBody>
      </p:sp>
      <p:cxnSp>
        <p:nvCxnSpPr>
          <p:cNvPr id="21" name="20 Conector recto de flecha"/>
          <p:cNvCxnSpPr>
            <a:stCxn id="19" idx="3"/>
            <a:endCxn id="16" idx="1"/>
          </p:cNvCxnSpPr>
          <p:nvPr/>
        </p:nvCxnSpPr>
        <p:spPr>
          <a:xfrm>
            <a:off x="4500562" y="1472644"/>
            <a:ext cx="357190" cy="34414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19 CuadroTexto"/>
          <p:cNvSpPr txBox="1"/>
          <p:nvPr/>
        </p:nvSpPr>
        <p:spPr>
          <a:xfrm>
            <a:off x="3929058" y="4143380"/>
            <a:ext cx="1500198" cy="430887"/>
          </a:xfrm>
          <a:prstGeom prst="rect">
            <a:avLst/>
          </a:prstGeom>
          <a:noFill/>
          <a:ln>
            <a:solidFill>
              <a:schemeClr val="accent6">
                <a:lumMod val="75000"/>
              </a:schemeClr>
            </a:solidFill>
          </a:ln>
        </p:spPr>
        <p:txBody>
          <a:bodyPr wrap="square" rtlCol="0">
            <a:spAutoFit/>
          </a:bodyPr>
          <a:lstStyle/>
          <a:p>
            <a:r>
              <a:rPr lang="es-ES" sz="1100" dirty="0" smtClean="0"/>
              <a:t>Gráfico de resultados cruzados</a:t>
            </a:r>
            <a:endParaRPr lang="es-ES" sz="1100" dirty="0"/>
          </a:p>
        </p:txBody>
      </p:sp>
      <p:cxnSp>
        <p:nvCxnSpPr>
          <p:cNvPr id="23" name="22 Conector recto de flecha"/>
          <p:cNvCxnSpPr>
            <a:stCxn id="20" idx="3"/>
            <a:endCxn id="18" idx="1"/>
          </p:cNvCxnSpPr>
          <p:nvPr/>
        </p:nvCxnSpPr>
        <p:spPr>
          <a:xfrm>
            <a:off x="5429256" y="4358824"/>
            <a:ext cx="500066" cy="676626"/>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v2.jpg"/>
          <p:cNvPicPr>
            <a:picLocks noChangeAspect="1"/>
          </p:cNvPicPr>
          <p:nvPr/>
        </p:nvPicPr>
        <p:blipFill>
          <a:blip r:embed="rId3"/>
          <a:stretch>
            <a:fillRect/>
          </a:stretch>
        </p:blipFill>
        <p:spPr>
          <a:xfrm rot="773120">
            <a:off x="147505" y="213881"/>
            <a:ext cx="1372287" cy="837446"/>
          </a:xfrm>
          <a:prstGeom prst="rect">
            <a:avLst/>
          </a:prstGeom>
        </p:spPr>
      </p:pic>
      <p:sp>
        <p:nvSpPr>
          <p:cNvPr id="2" name="1 Título"/>
          <p:cNvSpPr>
            <a:spLocks noGrp="1"/>
          </p:cNvSpPr>
          <p:nvPr>
            <p:ph type="title"/>
          </p:nvPr>
        </p:nvSpPr>
        <p:spPr>
          <a:xfrm>
            <a:off x="457201" y="571480"/>
            <a:ext cx="3008313" cy="1162050"/>
          </a:xfrm>
        </p:spPr>
        <p:txBody>
          <a:bodyPr/>
          <a:lstStyle/>
          <a:p>
            <a:r>
              <a:rPr lang="es-ES" dirty="0" smtClean="0"/>
              <a:t>Características del método</a:t>
            </a:r>
            <a:endParaRPr lang="es-ES" dirty="0"/>
          </a:p>
        </p:txBody>
      </p:sp>
      <p:sp>
        <p:nvSpPr>
          <p:cNvPr id="4" name="3 Marcador de texto"/>
          <p:cNvSpPr>
            <a:spLocks noGrp="1"/>
          </p:cNvSpPr>
          <p:nvPr>
            <p:ph type="body" sz="half" idx="2"/>
          </p:nvPr>
        </p:nvSpPr>
        <p:spPr>
          <a:xfrm>
            <a:off x="500036" y="1643051"/>
            <a:ext cx="3008313" cy="4333873"/>
          </a:xfrm>
        </p:spPr>
        <p:txBody>
          <a:bodyPr/>
          <a:lstStyle/>
          <a:p>
            <a:pPr marL="182563" indent="-182563"/>
            <a:endParaRPr lang="es-ES" dirty="0" smtClean="0"/>
          </a:p>
          <a:p>
            <a:pPr marL="182563" indent="-182563">
              <a:buFont typeface="Arial" pitchFamily="34" charset="0"/>
              <a:buChar char="•"/>
            </a:pPr>
            <a:r>
              <a:rPr lang="es-ES" sz="1100" dirty="0" smtClean="0"/>
              <a:t>Es un instrumento internacional de prestigio</a:t>
            </a:r>
          </a:p>
          <a:p>
            <a:pPr marL="182563" indent="-182563">
              <a:buFont typeface="Arial" pitchFamily="34" charset="0"/>
              <a:buChar char="•"/>
            </a:pPr>
            <a:r>
              <a:rPr lang="es-ES" sz="1100" dirty="0" smtClean="0"/>
              <a:t>Proceso de intervención participativo</a:t>
            </a:r>
          </a:p>
          <a:p>
            <a:pPr marL="182563" indent="-182563">
              <a:buFont typeface="Arial" pitchFamily="34" charset="0"/>
              <a:buChar char="•"/>
            </a:pPr>
            <a:r>
              <a:rPr lang="es-ES" sz="1100" dirty="0" smtClean="0"/>
              <a:t>Incorpora conocimiento y metodología científica</a:t>
            </a:r>
          </a:p>
          <a:p>
            <a:pPr marL="639763" lvl="1" indent="-182563">
              <a:buFont typeface="Arial" pitchFamily="34" charset="0"/>
              <a:buChar char="•"/>
            </a:pPr>
            <a:r>
              <a:rPr lang="es-ES" sz="1100" dirty="0" smtClean="0">
                <a:solidFill>
                  <a:schemeClr val="tx1"/>
                </a:solidFill>
              </a:rPr>
              <a:t>Cuestionario estandarizado válido y fiable</a:t>
            </a:r>
          </a:p>
          <a:p>
            <a:pPr marL="639763" lvl="1" indent="-182563">
              <a:buFont typeface="Arial" pitchFamily="34" charset="0"/>
              <a:buChar char="•"/>
            </a:pPr>
            <a:r>
              <a:rPr lang="es-ES" sz="1100" dirty="0" smtClean="0">
                <a:solidFill>
                  <a:schemeClr val="tx1"/>
                </a:solidFill>
              </a:rPr>
              <a:t>Método epidemiológico</a:t>
            </a:r>
          </a:p>
          <a:p>
            <a:pPr marL="639763" lvl="1" indent="-182563">
              <a:buFont typeface="Arial" pitchFamily="34" charset="0"/>
              <a:buChar char="•"/>
            </a:pPr>
            <a:r>
              <a:rPr lang="es-ES" sz="1100" dirty="0" smtClean="0">
                <a:solidFill>
                  <a:schemeClr val="tx1"/>
                </a:solidFill>
              </a:rPr>
              <a:t>Incorpora valores de referencia</a:t>
            </a:r>
          </a:p>
          <a:p>
            <a:pPr marL="639763" lvl="1" indent="-182563">
              <a:buFont typeface="Arial" pitchFamily="34" charset="0"/>
              <a:buChar char="•"/>
            </a:pPr>
            <a:r>
              <a:rPr lang="es-ES" sz="1100" dirty="0" smtClean="0">
                <a:solidFill>
                  <a:schemeClr val="tx1"/>
                </a:solidFill>
              </a:rPr>
              <a:t>Triangula resultados a través de la participación</a:t>
            </a:r>
          </a:p>
          <a:p>
            <a:pPr marL="182563" indent="-182563">
              <a:buFont typeface="Arial" pitchFamily="34" charset="0"/>
              <a:buChar char="•"/>
            </a:pPr>
            <a:endParaRPr lang="es-ES" sz="1100" dirty="0" smtClean="0"/>
          </a:p>
          <a:p>
            <a:pPr marL="182563" indent="-182563">
              <a:buFont typeface="Arial" pitchFamily="34" charset="0"/>
              <a:buChar char="•"/>
            </a:pPr>
            <a:r>
              <a:rPr lang="es-ES" sz="1100" dirty="0" smtClean="0"/>
              <a:t>Facilita la acción sobre el origen de los riesgos</a:t>
            </a:r>
          </a:p>
          <a:p>
            <a:pPr marL="182563" indent="-182563">
              <a:buFont typeface="Arial" pitchFamily="34" charset="0"/>
              <a:buChar char="•"/>
            </a:pPr>
            <a:r>
              <a:rPr lang="es-ES" dirty="0" smtClean="0">
                <a:solidFill>
                  <a:srgbClr val="FF0000"/>
                </a:solidFill>
              </a:rPr>
              <a:t>Se puede aplicar a todas la empresas</a:t>
            </a:r>
          </a:p>
          <a:p>
            <a:pPr marL="182563" indent="-182563">
              <a:buFont typeface="Arial" pitchFamily="34" charset="0"/>
              <a:buChar char="•"/>
            </a:pPr>
            <a:r>
              <a:rPr lang="es-ES" sz="1100" dirty="0" smtClean="0"/>
              <a:t>Incorpora los requisitos legales </a:t>
            </a:r>
          </a:p>
          <a:p>
            <a:pPr marL="182563" indent="-182563">
              <a:buFont typeface="Arial" pitchFamily="34" charset="0"/>
              <a:buChar char="•"/>
            </a:pPr>
            <a:endParaRPr lang="es-ES" dirty="0" smtClean="0"/>
          </a:p>
          <a:p>
            <a:pPr marL="182563" indent="-182563">
              <a:buFont typeface="Arial" pitchFamily="34" charset="0"/>
              <a:buChar char="•"/>
            </a:pPr>
            <a:endParaRPr lang="es-ES" dirty="0"/>
          </a:p>
        </p:txBody>
      </p:sp>
      <p:sp>
        <p:nvSpPr>
          <p:cNvPr id="5" name="4 Marcador de número de diapositiva"/>
          <p:cNvSpPr>
            <a:spLocks noGrp="1"/>
          </p:cNvSpPr>
          <p:nvPr>
            <p:ph type="sldNum" sz="quarter" idx="11"/>
          </p:nvPr>
        </p:nvSpPr>
        <p:spPr/>
        <p:txBody>
          <a:bodyPr/>
          <a:lstStyle/>
          <a:p>
            <a:pPr>
              <a:defRPr/>
            </a:pPr>
            <a:fld id="{4278A505-D1AE-4D03-8932-0B1247E6BF4A}" type="slidenum">
              <a:rPr lang="es-ES" smtClean="0"/>
              <a:pPr>
                <a:defRPr/>
              </a:pPr>
              <a:t>17</a:t>
            </a:fld>
            <a:endParaRPr lang="es-ES"/>
          </a:p>
        </p:txBody>
      </p:sp>
      <p:sp>
        <p:nvSpPr>
          <p:cNvPr id="6" name="5 Marcador de fecha"/>
          <p:cNvSpPr>
            <a:spLocks noGrp="1"/>
          </p:cNvSpPr>
          <p:nvPr>
            <p:ph type="dt" sz="half" idx="12"/>
          </p:nvPr>
        </p:nvSpPr>
        <p:spPr/>
        <p:txBody>
          <a:bodyPr/>
          <a:lstStyle/>
          <a:p>
            <a:pPr>
              <a:defRPr/>
            </a:pPr>
            <a:fld id="{EDCC81CF-794D-4F01-8BAB-50FA52AC104E}" type="datetime1">
              <a:rPr lang="es-ES" smtClean="0"/>
              <a:pPr>
                <a:defRPr/>
              </a:pPr>
              <a:t>05/08/2014</a:t>
            </a:fld>
            <a:endParaRPr lang="es-ES"/>
          </a:p>
        </p:txBody>
      </p:sp>
      <p:pic>
        <p:nvPicPr>
          <p:cNvPr id="8" name="7 Imagen" descr="encabezamiento ppt.jpg"/>
          <p:cNvPicPr>
            <a:picLocks noChangeAspect="1"/>
          </p:cNvPicPr>
          <p:nvPr/>
        </p:nvPicPr>
        <p:blipFill>
          <a:blip r:embed="rId4"/>
          <a:stretch>
            <a:fillRect/>
          </a:stretch>
        </p:blipFill>
        <p:spPr>
          <a:xfrm>
            <a:off x="71407" y="71415"/>
            <a:ext cx="9001188" cy="696092"/>
          </a:xfrm>
          <a:prstGeom prst="rect">
            <a:avLst/>
          </a:prstGeom>
        </p:spPr>
      </p:pic>
      <p:sp>
        <p:nvSpPr>
          <p:cNvPr id="9" name="8 CuadroTexto"/>
          <p:cNvSpPr txBox="1"/>
          <p:nvPr/>
        </p:nvSpPr>
        <p:spPr>
          <a:xfrm>
            <a:off x="3714745" y="2214554"/>
            <a:ext cx="4786347" cy="2677656"/>
          </a:xfrm>
          <a:prstGeom prst="rect">
            <a:avLst/>
          </a:prstGeom>
          <a:noFill/>
        </p:spPr>
        <p:txBody>
          <a:bodyPr wrap="square" rtlCol="0">
            <a:spAutoFit/>
          </a:bodyPr>
          <a:lstStyle/>
          <a:p>
            <a:pPr marL="273050" indent="-273050">
              <a:buBlip>
                <a:blip r:embed="rId5"/>
              </a:buBlip>
            </a:pPr>
            <a:r>
              <a:rPr lang="es-ES" sz="1400" dirty="0" smtClean="0"/>
              <a:t>Concebido para evaluar cualquier tipo de empleo y cualquier sector de actividad, empresa pública o privada </a:t>
            </a:r>
          </a:p>
          <a:p>
            <a:pPr marL="273050" indent="-273050">
              <a:buBlip>
                <a:blip r:embed="rId5"/>
              </a:buBlip>
            </a:pPr>
            <a:r>
              <a:rPr lang="es-ES" sz="1400" dirty="0" smtClean="0"/>
              <a:t>Dominio público y uso gratuito</a:t>
            </a:r>
          </a:p>
          <a:p>
            <a:pPr marL="273050" indent="-273050">
              <a:buBlip>
                <a:blip r:embed="rId5"/>
              </a:buBlip>
            </a:pPr>
            <a:r>
              <a:rPr lang="es-ES" sz="1400" dirty="0" smtClean="0"/>
              <a:t>Instrucciones de uso</a:t>
            </a:r>
            <a:br>
              <a:rPr lang="es-ES" sz="1400" dirty="0" smtClean="0"/>
            </a:br>
            <a:endParaRPr lang="es-ES" sz="1400" dirty="0" smtClean="0"/>
          </a:p>
          <a:p>
            <a:pPr marL="627063" lvl="1" indent="-169863">
              <a:buFont typeface="Wingdings" pitchFamily="2" charset="2"/>
              <a:buChar char="ü"/>
            </a:pPr>
            <a:r>
              <a:rPr lang="es-ES" sz="1400" dirty="0" smtClean="0"/>
              <a:t> Manual del método</a:t>
            </a:r>
          </a:p>
          <a:p>
            <a:pPr marL="627063" lvl="1" indent="-169863">
              <a:buFont typeface="Wingdings" pitchFamily="2" charset="2"/>
              <a:buChar char="ü"/>
            </a:pPr>
            <a:r>
              <a:rPr lang="es-ES" sz="1400" dirty="0" smtClean="0"/>
              <a:t> Manual de la AI</a:t>
            </a:r>
          </a:p>
          <a:p>
            <a:pPr marL="627063" lvl="1" indent="-169863">
              <a:buFont typeface="Wingdings" pitchFamily="2" charset="2"/>
              <a:buChar char="ü"/>
            </a:pPr>
            <a:r>
              <a:rPr lang="es-ES" sz="1400" dirty="0" smtClean="0"/>
              <a:t> Sitio web</a:t>
            </a:r>
          </a:p>
          <a:p>
            <a:pPr marL="627063" lvl="1" indent="-169863">
              <a:buFont typeface="Wingdings" pitchFamily="2" charset="2"/>
              <a:buChar char="ü"/>
            </a:pPr>
            <a:r>
              <a:rPr lang="es-ES" sz="1400" dirty="0" smtClean="0"/>
              <a:t> Email</a:t>
            </a:r>
          </a:p>
          <a:p>
            <a:pPr marL="627063" lvl="1" indent="-169863">
              <a:buFont typeface="Wingdings" pitchFamily="2" charset="2"/>
              <a:buChar char="ü"/>
            </a:pPr>
            <a:endParaRPr lang="es-ES" sz="1400" dirty="0" smtClean="0"/>
          </a:p>
          <a:p>
            <a:pPr marL="169863" indent="-169863"/>
            <a:r>
              <a:rPr lang="es-ES" sz="1400" dirty="0" smtClean="0"/>
              <a:t> </a:t>
            </a:r>
          </a:p>
        </p:txBody>
      </p:sp>
      <p:pic>
        <p:nvPicPr>
          <p:cNvPr id="10" name="9 Imagen" descr="acceso al método.jpg"/>
          <p:cNvPicPr>
            <a:picLocks noChangeAspect="1"/>
          </p:cNvPicPr>
          <p:nvPr/>
        </p:nvPicPr>
        <p:blipFill>
          <a:blip r:embed="rId6" cstate="print"/>
          <a:stretch>
            <a:fillRect/>
          </a:stretch>
        </p:blipFill>
        <p:spPr>
          <a:xfrm>
            <a:off x="6572264" y="3357562"/>
            <a:ext cx="1214447" cy="661301"/>
          </a:xfrm>
          <a:prstGeom prst="rect">
            <a:avLst/>
          </a:prstGeom>
        </p:spPr>
      </p:pic>
      <p:cxnSp>
        <p:nvCxnSpPr>
          <p:cNvPr id="13" name="12 Conector recto de flecha"/>
          <p:cNvCxnSpPr/>
          <p:nvPr/>
        </p:nvCxnSpPr>
        <p:spPr>
          <a:xfrm flipV="1">
            <a:off x="5429256" y="3714752"/>
            <a:ext cx="1071570" cy="35719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v2.jpg"/>
          <p:cNvPicPr>
            <a:picLocks noChangeAspect="1"/>
          </p:cNvPicPr>
          <p:nvPr/>
        </p:nvPicPr>
        <p:blipFill>
          <a:blip r:embed="rId3"/>
          <a:stretch>
            <a:fillRect/>
          </a:stretch>
        </p:blipFill>
        <p:spPr>
          <a:xfrm rot="773120">
            <a:off x="147505" y="213881"/>
            <a:ext cx="1372287" cy="837446"/>
          </a:xfrm>
          <a:prstGeom prst="rect">
            <a:avLst/>
          </a:prstGeom>
        </p:spPr>
      </p:pic>
      <p:sp>
        <p:nvSpPr>
          <p:cNvPr id="2" name="1 Título"/>
          <p:cNvSpPr>
            <a:spLocks noGrp="1"/>
          </p:cNvSpPr>
          <p:nvPr>
            <p:ph type="title"/>
          </p:nvPr>
        </p:nvSpPr>
        <p:spPr>
          <a:xfrm>
            <a:off x="457201" y="571480"/>
            <a:ext cx="3008313" cy="1162050"/>
          </a:xfrm>
        </p:spPr>
        <p:txBody>
          <a:bodyPr/>
          <a:lstStyle/>
          <a:p>
            <a:r>
              <a:rPr lang="es-ES" dirty="0" smtClean="0"/>
              <a:t>Características del método</a:t>
            </a:r>
            <a:endParaRPr lang="es-ES" dirty="0"/>
          </a:p>
        </p:txBody>
      </p:sp>
      <p:sp>
        <p:nvSpPr>
          <p:cNvPr id="4" name="3 Marcador de texto"/>
          <p:cNvSpPr>
            <a:spLocks noGrp="1"/>
          </p:cNvSpPr>
          <p:nvPr>
            <p:ph type="body" sz="half" idx="2"/>
          </p:nvPr>
        </p:nvSpPr>
        <p:spPr>
          <a:xfrm>
            <a:off x="500036" y="1643051"/>
            <a:ext cx="3008313" cy="4333873"/>
          </a:xfrm>
        </p:spPr>
        <p:txBody>
          <a:bodyPr/>
          <a:lstStyle/>
          <a:p>
            <a:pPr marL="182563" indent="-182563"/>
            <a:endParaRPr lang="es-ES" dirty="0" smtClean="0"/>
          </a:p>
          <a:p>
            <a:pPr marL="182563" indent="-182563">
              <a:buFont typeface="Arial" pitchFamily="34" charset="0"/>
              <a:buChar char="•"/>
            </a:pPr>
            <a:r>
              <a:rPr lang="es-ES" sz="1100" dirty="0" smtClean="0"/>
              <a:t>Es un instrumento internacional de prestigio</a:t>
            </a:r>
          </a:p>
          <a:p>
            <a:pPr marL="182563" indent="-182563">
              <a:buFont typeface="Arial" pitchFamily="34" charset="0"/>
              <a:buChar char="•"/>
            </a:pPr>
            <a:r>
              <a:rPr lang="es-ES" sz="1100" dirty="0" smtClean="0"/>
              <a:t>Proceso de intervención participativo</a:t>
            </a:r>
          </a:p>
          <a:p>
            <a:pPr marL="182563" indent="-182563">
              <a:buFont typeface="Arial" pitchFamily="34" charset="0"/>
              <a:buChar char="•"/>
            </a:pPr>
            <a:r>
              <a:rPr lang="es-ES" sz="1100" dirty="0" smtClean="0"/>
              <a:t>Incorpora conocimiento y metodología científica</a:t>
            </a:r>
          </a:p>
          <a:p>
            <a:pPr marL="639763" lvl="1" indent="-182563">
              <a:buFont typeface="Arial" pitchFamily="34" charset="0"/>
              <a:buChar char="•"/>
            </a:pPr>
            <a:r>
              <a:rPr lang="es-ES" sz="1100" dirty="0" smtClean="0">
                <a:solidFill>
                  <a:schemeClr val="tx1"/>
                </a:solidFill>
              </a:rPr>
              <a:t>Cuestionario estandarizado válido y fiable</a:t>
            </a:r>
          </a:p>
          <a:p>
            <a:pPr marL="639763" lvl="1" indent="-182563">
              <a:buFont typeface="Arial" pitchFamily="34" charset="0"/>
              <a:buChar char="•"/>
            </a:pPr>
            <a:r>
              <a:rPr lang="es-ES" sz="1100" dirty="0" smtClean="0">
                <a:solidFill>
                  <a:schemeClr val="tx1"/>
                </a:solidFill>
              </a:rPr>
              <a:t>Método epidemiológico</a:t>
            </a:r>
          </a:p>
          <a:p>
            <a:pPr marL="639763" lvl="1" indent="-182563">
              <a:buFont typeface="Arial" pitchFamily="34" charset="0"/>
              <a:buChar char="•"/>
            </a:pPr>
            <a:r>
              <a:rPr lang="es-ES" sz="1100" dirty="0" smtClean="0">
                <a:solidFill>
                  <a:schemeClr val="tx1"/>
                </a:solidFill>
              </a:rPr>
              <a:t>Incorpora valores de referencia</a:t>
            </a:r>
          </a:p>
          <a:p>
            <a:pPr marL="639763" lvl="1" indent="-182563">
              <a:buFont typeface="Arial" pitchFamily="34" charset="0"/>
              <a:buChar char="•"/>
            </a:pPr>
            <a:r>
              <a:rPr lang="es-ES" sz="1100" dirty="0" smtClean="0">
                <a:solidFill>
                  <a:schemeClr val="tx1"/>
                </a:solidFill>
              </a:rPr>
              <a:t>Triangula resultados a través de la participación</a:t>
            </a:r>
          </a:p>
          <a:p>
            <a:pPr marL="182563" indent="-182563">
              <a:buFont typeface="Arial" pitchFamily="34" charset="0"/>
              <a:buChar char="•"/>
            </a:pPr>
            <a:endParaRPr lang="es-ES" sz="1100" dirty="0" smtClean="0"/>
          </a:p>
          <a:p>
            <a:pPr marL="182563" indent="-182563">
              <a:buFont typeface="Arial" pitchFamily="34" charset="0"/>
              <a:buChar char="•"/>
            </a:pPr>
            <a:r>
              <a:rPr lang="es-ES" sz="1100" dirty="0" smtClean="0"/>
              <a:t>Facilita la acción sobre el origen de los riesgos</a:t>
            </a:r>
          </a:p>
          <a:p>
            <a:pPr marL="182563" indent="-182563">
              <a:buFont typeface="Arial" pitchFamily="34" charset="0"/>
              <a:buChar char="•"/>
            </a:pPr>
            <a:r>
              <a:rPr lang="es-ES" sz="1100" dirty="0" smtClean="0"/>
              <a:t>Se puede aplicar a todas la empresas</a:t>
            </a:r>
          </a:p>
          <a:p>
            <a:pPr marL="182563" indent="-182563">
              <a:buFont typeface="Arial" pitchFamily="34" charset="0"/>
              <a:buChar char="•"/>
            </a:pPr>
            <a:r>
              <a:rPr lang="es-ES" dirty="0" smtClean="0">
                <a:solidFill>
                  <a:srgbClr val="FF0000"/>
                </a:solidFill>
              </a:rPr>
              <a:t>Incorpora los requisitos legales </a:t>
            </a:r>
          </a:p>
          <a:p>
            <a:pPr marL="182563" indent="-182563">
              <a:buFont typeface="Arial" pitchFamily="34" charset="0"/>
              <a:buChar char="•"/>
            </a:pPr>
            <a:endParaRPr lang="es-ES" dirty="0" smtClean="0"/>
          </a:p>
          <a:p>
            <a:pPr marL="182563" indent="-182563">
              <a:buFont typeface="Arial" pitchFamily="34" charset="0"/>
              <a:buChar char="•"/>
            </a:pPr>
            <a:endParaRPr lang="es-ES" dirty="0"/>
          </a:p>
        </p:txBody>
      </p:sp>
      <p:sp>
        <p:nvSpPr>
          <p:cNvPr id="5" name="4 Marcador de número de diapositiva"/>
          <p:cNvSpPr>
            <a:spLocks noGrp="1"/>
          </p:cNvSpPr>
          <p:nvPr>
            <p:ph type="sldNum" sz="quarter" idx="11"/>
          </p:nvPr>
        </p:nvSpPr>
        <p:spPr/>
        <p:txBody>
          <a:bodyPr/>
          <a:lstStyle/>
          <a:p>
            <a:pPr>
              <a:defRPr/>
            </a:pPr>
            <a:fld id="{4278A505-D1AE-4D03-8932-0B1247E6BF4A}" type="slidenum">
              <a:rPr lang="es-ES" smtClean="0"/>
              <a:pPr>
                <a:defRPr/>
              </a:pPr>
              <a:t>18</a:t>
            </a:fld>
            <a:endParaRPr lang="es-ES"/>
          </a:p>
        </p:txBody>
      </p:sp>
      <p:sp>
        <p:nvSpPr>
          <p:cNvPr id="6" name="5 Marcador de fecha"/>
          <p:cNvSpPr>
            <a:spLocks noGrp="1"/>
          </p:cNvSpPr>
          <p:nvPr>
            <p:ph type="dt" sz="half" idx="12"/>
          </p:nvPr>
        </p:nvSpPr>
        <p:spPr/>
        <p:txBody>
          <a:bodyPr/>
          <a:lstStyle/>
          <a:p>
            <a:pPr>
              <a:defRPr/>
            </a:pPr>
            <a:fld id="{EDCC81CF-794D-4F01-8BAB-50FA52AC104E}" type="datetime1">
              <a:rPr lang="es-ES" smtClean="0"/>
              <a:pPr>
                <a:defRPr/>
              </a:pPr>
              <a:t>05/08/2014</a:t>
            </a:fld>
            <a:endParaRPr lang="es-ES"/>
          </a:p>
        </p:txBody>
      </p:sp>
      <p:pic>
        <p:nvPicPr>
          <p:cNvPr id="8" name="7 Imagen" descr="encabezamiento ppt.jpg"/>
          <p:cNvPicPr>
            <a:picLocks noChangeAspect="1"/>
          </p:cNvPicPr>
          <p:nvPr/>
        </p:nvPicPr>
        <p:blipFill>
          <a:blip r:embed="rId4"/>
          <a:stretch>
            <a:fillRect/>
          </a:stretch>
        </p:blipFill>
        <p:spPr>
          <a:xfrm>
            <a:off x="71407" y="71415"/>
            <a:ext cx="9001188" cy="696092"/>
          </a:xfrm>
          <a:prstGeom prst="rect">
            <a:avLst/>
          </a:prstGeom>
        </p:spPr>
      </p:pic>
      <p:sp>
        <p:nvSpPr>
          <p:cNvPr id="9" name="8 CuadroTexto"/>
          <p:cNvSpPr txBox="1"/>
          <p:nvPr/>
        </p:nvSpPr>
        <p:spPr>
          <a:xfrm>
            <a:off x="3714744" y="857232"/>
            <a:ext cx="4786347" cy="861774"/>
          </a:xfrm>
          <a:prstGeom prst="rect">
            <a:avLst/>
          </a:prstGeom>
          <a:noFill/>
        </p:spPr>
        <p:txBody>
          <a:bodyPr wrap="square" rtlCol="0">
            <a:spAutoFit/>
          </a:bodyPr>
          <a:lstStyle/>
          <a:p>
            <a:pPr marL="273050" indent="-273050">
              <a:buBlip>
                <a:blip r:embed="rId5"/>
              </a:buBlip>
            </a:pPr>
            <a:r>
              <a:rPr lang="es-ES" sz="1200" dirty="0" smtClean="0"/>
              <a:t>Cumple con los requisitos legales establecidos tanto en la Ley de Prevención de Riesgos Laborales como en el Reglamento de los Servicios de Prevención:</a:t>
            </a:r>
            <a:r>
              <a:rPr lang="es-ES" sz="1400" dirty="0" smtClean="0"/>
              <a:t/>
            </a:r>
            <a:br>
              <a:rPr lang="es-ES" sz="1400" dirty="0" smtClean="0"/>
            </a:br>
            <a:endParaRPr lang="es-ES" sz="1400" dirty="0" smtClean="0"/>
          </a:p>
        </p:txBody>
      </p:sp>
      <p:graphicFrame>
        <p:nvGraphicFramePr>
          <p:cNvPr id="10" name="9 Tabla"/>
          <p:cNvGraphicFramePr>
            <a:graphicFrameLocks noGrp="1"/>
          </p:cNvGraphicFramePr>
          <p:nvPr/>
        </p:nvGraphicFramePr>
        <p:xfrm>
          <a:off x="3786182" y="1643051"/>
          <a:ext cx="4643469" cy="4391586"/>
        </p:xfrm>
        <a:graphic>
          <a:graphicData uri="http://schemas.openxmlformats.org/drawingml/2006/table">
            <a:tbl>
              <a:tblPr firstRow="1" bandRow="1">
                <a:tableStyleId>{5C22544A-7EE6-4342-B048-85BDC9FD1C3A}</a:tableStyleId>
              </a:tblPr>
              <a:tblGrid>
                <a:gridCol w="1547823"/>
                <a:gridCol w="2309829"/>
                <a:gridCol w="785817"/>
              </a:tblGrid>
              <a:tr h="1314253">
                <a:tc>
                  <a:txBody>
                    <a:bodyPr/>
                    <a:lstStyle/>
                    <a:p>
                      <a:r>
                        <a:rPr lang="es-ES" sz="1050" dirty="0" smtClean="0"/>
                        <a:t>Garantiza la participación</a:t>
                      </a:r>
                      <a:r>
                        <a:rPr lang="es-ES" sz="1050" baseline="0" dirty="0" smtClean="0"/>
                        <a:t> de los agentes sociales</a:t>
                      </a:r>
                      <a:endParaRPr lang="es-ES" sz="1050" dirty="0"/>
                    </a:p>
                  </a:txBody>
                  <a:tcPr/>
                </a:tc>
                <a:tc>
                  <a:txBody>
                    <a:bodyPr/>
                    <a:lstStyle/>
                    <a:p>
                      <a:pPr marL="180975" indent="-180975">
                        <a:buFont typeface="Arial" pitchFamily="34" charset="0"/>
                        <a:buChar char="•"/>
                      </a:pPr>
                      <a:r>
                        <a:rPr lang="es-ES" sz="1050" dirty="0" smtClean="0"/>
                        <a:t>Proceso</a:t>
                      </a:r>
                      <a:r>
                        <a:rPr lang="es-ES" sz="1050" baseline="0" dirty="0" smtClean="0"/>
                        <a:t> de intervención participativa</a:t>
                      </a:r>
                    </a:p>
                    <a:p>
                      <a:pPr marL="180975" indent="-180975">
                        <a:buFont typeface="Arial" pitchFamily="34" charset="0"/>
                        <a:buChar char="•"/>
                      </a:pPr>
                      <a:r>
                        <a:rPr lang="es-ES" sz="1050" baseline="0" dirty="0" smtClean="0"/>
                        <a:t>Grupo de trabajo</a:t>
                      </a:r>
                    </a:p>
                    <a:p>
                      <a:pPr marL="180975" indent="-180975">
                        <a:buFont typeface="Arial" pitchFamily="34" charset="0"/>
                        <a:buChar char="•"/>
                      </a:pPr>
                      <a:r>
                        <a:rPr lang="es-ES" sz="1050" baseline="0" dirty="0" smtClean="0"/>
                        <a:t>Cuestionario estandarizado</a:t>
                      </a:r>
                    </a:p>
                    <a:p>
                      <a:pPr marL="180975" indent="-180975">
                        <a:buFont typeface="Arial" pitchFamily="34" charset="0"/>
                        <a:buChar char="•"/>
                      </a:pPr>
                      <a:r>
                        <a:rPr lang="es-ES" sz="1050" baseline="0" dirty="0" smtClean="0"/>
                        <a:t>Círculos de prevención</a:t>
                      </a:r>
                      <a:endParaRPr lang="es-ES" sz="1050" dirty="0"/>
                    </a:p>
                  </a:txBody>
                  <a:tcPr/>
                </a:tc>
                <a:tc>
                  <a:txBody>
                    <a:bodyPr/>
                    <a:lstStyle/>
                    <a:p>
                      <a:r>
                        <a:rPr lang="es-ES" sz="1050" dirty="0" smtClean="0"/>
                        <a:t>Art. 18 y 33 LPRL</a:t>
                      </a:r>
                      <a:endParaRPr lang="es-ES" sz="1050" dirty="0"/>
                    </a:p>
                  </a:txBody>
                  <a:tcPr/>
                </a:tc>
              </a:tr>
              <a:tr h="699071">
                <a:tc>
                  <a:txBody>
                    <a:bodyPr/>
                    <a:lstStyle/>
                    <a:p>
                      <a:r>
                        <a:rPr lang="es-ES" sz="1050" dirty="0" smtClean="0"/>
                        <a:t>Incorpora el conocimiento y la metodología científica</a:t>
                      </a:r>
                      <a:endParaRPr lang="es-ES" sz="1050" dirty="0"/>
                    </a:p>
                  </a:txBody>
                  <a:tcPr/>
                </a:tc>
                <a:tc>
                  <a:txBody>
                    <a:bodyPr/>
                    <a:lstStyle/>
                    <a:p>
                      <a:pPr marL="180975" indent="-180975">
                        <a:buFont typeface="Arial" pitchFamily="34" charset="0"/>
                        <a:buChar char="•"/>
                      </a:pPr>
                      <a:r>
                        <a:rPr lang="es-ES" sz="1050" dirty="0" smtClean="0"/>
                        <a:t>Teoría general de Estrés</a:t>
                      </a:r>
                    </a:p>
                    <a:p>
                      <a:pPr marL="180975" indent="-180975">
                        <a:buFont typeface="Arial" pitchFamily="34" charset="0"/>
                        <a:buChar char="•"/>
                      </a:pPr>
                      <a:r>
                        <a:rPr lang="es-ES" sz="1050" dirty="0" smtClean="0"/>
                        <a:t>20 dimensiones</a:t>
                      </a:r>
                      <a:r>
                        <a:rPr lang="es-ES" sz="1050" baseline="0" dirty="0" smtClean="0"/>
                        <a:t> psicosociales </a:t>
                      </a:r>
                      <a:endParaRPr lang="es-ES" sz="1050" dirty="0"/>
                    </a:p>
                  </a:txBody>
                  <a:tcPr/>
                </a:tc>
                <a:tc>
                  <a:txBody>
                    <a:bodyPr/>
                    <a:lstStyle/>
                    <a:p>
                      <a:r>
                        <a:rPr lang="es-ES" sz="1050" dirty="0" smtClean="0"/>
                        <a:t>Art. 4 y 5 RSP</a:t>
                      </a:r>
                      <a:endParaRPr lang="es-ES" sz="1050" dirty="0"/>
                    </a:p>
                  </a:txBody>
                  <a:tcPr/>
                </a:tc>
              </a:tr>
              <a:tr h="1337732">
                <a:tc>
                  <a:txBody>
                    <a:bodyPr/>
                    <a:lstStyle/>
                    <a:p>
                      <a:r>
                        <a:rPr lang="es-ES" sz="1050" dirty="0" smtClean="0"/>
                        <a:t>Facilita la intervención</a:t>
                      </a:r>
                      <a:r>
                        <a:rPr lang="es-ES" sz="1050" baseline="0" dirty="0" smtClean="0"/>
                        <a:t> en origen, su planificación y seguimiento</a:t>
                      </a:r>
                      <a:endParaRPr lang="es-ES" sz="1050" dirty="0"/>
                    </a:p>
                  </a:txBody>
                  <a:tcPr/>
                </a:tc>
                <a:tc>
                  <a:txBody>
                    <a:bodyPr/>
                    <a:lstStyle/>
                    <a:p>
                      <a:pPr marL="180975" indent="-180975">
                        <a:buFont typeface="Arial" pitchFamily="34" charset="0"/>
                        <a:buChar char="•"/>
                        <a:tabLst>
                          <a:tab pos="180975" algn="l"/>
                        </a:tabLst>
                      </a:pPr>
                      <a:r>
                        <a:rPr lang="es-ES" sz="1050" dirty="0" smtClean="0"/>
                        <a:t>Prevalencia</a:t>
                      </a:r>
                      <a:r>
                        <a:rPr lang="es-ES" sz="1050" baseline="0" dirty="0" smtClean="0"/>
                        <a:t> de la exposición en empresa y por puesto, departamento , sexo y 4 unidades de análisis más</a:t>
                      </a:r>
                    </a:p>
                    <a:p>
                      <a:pPr marL="180975" indent="-180975">
                        <a:buFont typeface="Arial" pitchFamily="34" charset="0"/>
                        <a:buChar char="•"/>
                        <a:tabLst>
                          <a:tab pos="180975" algn="l"/>
                        </a:tabLst>
                      </a:pPr>
                      <a:r>
                        <a:rPr lang="es-ES" sz="1050" baseline="0" dirty="0" smtClean="0"/>
                        <a:t>Condiciones de trabajo relacionadas con las exposiciones</a:t>
                      </a:r>
                    </a:p>
                    <a:p>
                      <a:pPr marL="180975" indent="-180975">
                        <a:buFont typeface="Arial" pitchFamily="34" charset="0"/>
                        <a:buChar char="•"/>
                        <a:tabLst>
                          <a:tab pos="180975" algn="l"/>
                        </a:tabLst>
                      </a:pPr>
                      <a:r>
                        <a:rPr lang="es-ES" sz="1050" baseline="0" dirty="0" smtClean="0"/>
                        <a:t>Distribución de frecuencias</a:t>
                      </a:r>
                    </a:p>
                  </a:txBody>
                  <a:tcPr/>
                </a:tc>
                <a:tc>
                  <a:txBody>
                    <a:bodyPr/>
                    <a:lstStyle/>
                    <a:p>
                      <a:r>
                        <a:rPr lang="es-ES" sz="1050" dirty="0" smtClean="0"/>
                        <a:t>Art. 15 LPRL y art 2 RSP</a:t>
                      </a:r>
                      <a:endParaRPr lang="es-ES" sz="1050" dirty="0"/>
                    </a:p>
                  </a:txBody>
                  <a:tcPr/>
                </a:tc>
              </a:tr>
              <a:tr h="1006662">
                <a:tc>
                  <a:txBody>
                    <a:bodyPr/>
                    <a:lstStyle/>
                    <a:p>
                      <a:r>
                        <a:rPr lang="es-ES" sz="1050" dirty="0" smtClean="0"/>
                        <a:t>Facilita la elaboración</a:t>
                      </a:r>
                      <a:r>
                        <a:rPr lang="es-ES" sz="1050" baseline="0" dirty="0" smtClean="0"/>
                        <a:t> de la documentación</a:t>
                      </a:r>
                      <a:endParaRPr lang="es-ES" sz="1050" dirty="0"/>
                    </a:p>
                  </a:txBody>
                  <a:tcPr/>
                </a:tc>
                <a:tc>
                  <a:txBody>
                    <a:bodyPr/>
                    <a:lstStyle/>
                    <a:p>
                      <a:pPr marL="180975" indent="-180975">
                        <a:buFont typeface="Arial" pitchFamily="34" charset="0"/>
                        <a:buChar char="•"/>
                      </a:pPr>
                      <a:r>
                        <a:rPr lang="es-ES" sz="1050" dirty="0" smtClean="0"/>
                        <a:t>Informe preliminar de evaluación</a:t>
                      </a:r>
                    </a:p>
                    <a:p>
                      <a:pPr marL="180975" indent="-180975">
                        <a:buFont typeface="Arial" pitchFamily="34" charset="0"/>
                        <a:buChar char="•"/>
                      </a:pPr>
                      <a:r>
                        <a:rPr lang="es-ES" sz="1050" dirty="0" smtClean="0"/>
                        <a:t>Plantillas de</a:t>
                      </a:r>
                      <a:r>
                        <a:rPr lang="es-ES" sz="1050" baseline="0" dirty="0" smtClean="0"/>
                        <a:t> trabajo</a:t>
                      </a:r>
                    </a:p>
                    <a:p>
                      <a:pPr marL="180975" indent="-180975">
                        <a:buFont typeface="Arial" pitchFamily="34" charset="0"/>
                        <a:buChar char="•"/>
                      </a:pPr>
                      <a:r>
                        <a:rPr lang="es-ES" sz="1050" baseline="0" dirty="0" smtClean="0"/>
                        <a:t>Documentos ejemplo (Cuestionario, informe preliminar, acuerdo..)</a:t>
                      </a:r>
                      <a:endParaRPr lang="es-ES" sz="1050" dirty="0"/>
                    </a:p>
                  </a:txBody>
                  <a:tcPr/>
                </a:tc>
                <a:tc>
                  <a:txBody>
                    <a:bodyPr/>
                    <a:lstStyle/>
                    <a:p>
                      <a:r>
                        <a:rPr lang="es-ES" sz="1050" dirty="0" smtClean="0"/>
                        <a:t>Art. 21 LPRL</a:t>
                      </a:r>
                      <a:r>
                        <a:rPr lang="es-ES" sz="1050" baseline="0" dirty="0" smtClean="0"/>
                        <a:t> y art. 7 RSP</a:t>
                      </a:r>
                      <a:endParaRPr lang="es-ES" sz="105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fld id="{15D7D4FD-73B6-42B4-9754-A210636C6EF3}" type="slidenum">
              <a:rPr lang="es-ES" smtClean="0"/>
              <a:pPr>
                <a:defRPr/>
              </a:pPr>
              <a:t>19</a:t>
            </a:fld>
            <a:endParaRPr lang="es-ES" dirty="0"/>
          </a:p>
        </p:txBody>
      </p:sp>
      <p:sp>
        <p:nvSpPr>
          <p:cNvPr id="3" name="2 Marcador de fecha"/>
          <p:cNvSpPr>
            <a:spLocks noGrp="1"/>
          </p:cNvSpPr>
          <p:nvPr>
            <p:ph type="dt" sz="half" idx="12"/>
          </p:nvPr>
        </p:nvSpPr>
        <p:spPr/>
        <p:txBody>
          <a:bodyPr/>
          <a:lstStyle/>
          <a:p>
            <a:pPr>
              <a:defRPr/>
            </a:pPr>
            <a:fld id="{D5EBC91C-7931-495A-8FEB-DAD258193068}" type="datetime1">
              <a:rPr lang="es-ES" smtClean="0"/>
              <a:pPr>
                <a:defRPr/>
              </a:pPr>
              <a:t>05/08/2014</a:t>
            </a:fld>
            <a:endParaRPr lang="es-ES"/>
          </a:p>
        </p:txBody>
      </p:sp>
      <p:sp>
        <p:nvSpPr>
          <p:cNvPr id="4" name="3 CuadroTexto"/>
          <p:cNvSpPr txBox="1"/>
          <p:nvPr/>
        </p:nvSpPr>
        <p:spPr>
          <a:xfrm>
            <a:off x="1285853" y="1571612"/>
            <a:ext cx="7358114" cy="5078313"/>
          </a:xfrm>
          <a:prstGeom prst="rect">
            <a:avLst/>
          </a:prstGeom>
          <a:noFill/>
        </p:spPr>
        <p:txBody>
          <a:bodyPr wrap="square" rtlCol="0">
            <a:spAutoFit/>
          </a:bodyPr>
          <a:lstStyle/>
          <a:p>
            <a:endParaRPr lang="es-ES" sz="1600" dirty="0" smtClean="0"/>
          </a:p>
          <a:p>
            <a:pPr marL="265113" indent="-265113">
              <a:buFont typeface="Wingdings" pitchFamily="2" charset="2"/>
              <a:buChar char="q"/>
            </a:pPr>
            <a:r>
              <a:rPr lang="es-ES" sz="1400" b="1" dirty="0" smtClean="0">
                <a:solidFill>
                  <a:schemeClr val="accent2">
                    <a:lumMod val="75000"/>
                  </a:schemeClr>
                </a:solidFill>
              </a:rPr>
              <a:t>Marco teórico y conceptual.</a:t>
            </a:r>
          </a:p>
          <a:p>
            <a:pPr marL="722313" lvl="1" indent="-265113" algn="just">
              <a:buFont typeface="Arial" pitchFamily="34" charset="0"/>
              <a:buChar char="•"/>
            </a:pPr>
            <a:r>
              <a:rPr lang="es-ES" sz="1400" dirty="0" smtClean="0"/>
              <a:t>Incorporación de nuevas dimensiones derivadas de la teoría del capital social aplicada a la empresa</a:t>
            </a:r>
          </a:p>
          <a:p>
            <a:pPr marL="722313" lvl="1" indent="-265113" algn="just">
              <a:buFont typeface="Arial" pitchFamily="34" charset="0"/>
              <a:buChar char="•"/>
            </a:pPr>
            <a:r>
              <a:rPr lang="es-ES" sz="1400" dirty="0" smtClean="0"/>
              <a:t>Redefinición de algunas de las dimensiones que ya se utilizaban en la versión 1.5</a:t>
            </a:r>
            <a:br>
              <a:rPr lang="es-ES" sz="1400" dirty="0" smtClean="0"/>
            </a:br>
            <a:endParaRPr lang="es-ES" sz="1400" dirty="0" smtClean="0"/>
          </a:p>
          <a:p>
            <a:pPr marL="265113" indent="-265113" algn="just">
              <a:buFont typeface="Wingdings" pitchFamily="2" charset="2"/>
              <a:buChar char="q"/>
            </a:pPr>
            <a:r>
              <a:rPr lang="es-ES" sz="1400" b="1" dirty="0" smtClean="0">
                <a:solidFill>
                  <a:schemeClr val="accent2">
                    <a:lumMod val="75000"/>
                  </a:schemeClr>
                </a:solidFill>
              </a:rPr>
              <a:t>Cuestionario.</a:t>
            </a:r>
            <a:r>
              <a:rPr lang="es-ES" sz="1400" dirty="0" smtClean="0"/>
              <a:t> Reducción del número de preguntas</a:t>
            </a:r>
          </a:p>
          <a:p>
            <a:pPr marL="722313" lvl="1" indent="-265113" algn="just">
              <a:buFont typeface="Arial" pitchFamily="34" charset="0"/>
              <a:buChar char="•"/>
            </a:pPr>
            <a:endParaRPr lang="es-ES" sz="1400" dirty="0" smtClean="0"/>
          </a:p>
          <a:p>
            <a:pPr marL="265113" indent="-265113" algn="just">
              <a:buFont typeface="Wingdings" pitchFamily="2" charset="2"/>
              <a:buChar char="q"/>
            </a:pPr>
            <a:r>
              <a:rPr lang="es-ES" sz="1400" b="1" dirty="0" smtClean="0">
                <a:solidFill>
                  <a:schemeClr val="accent2">
                    <a:lumMod val="75000"/>
                  </a:schemeClr>
                </a:solidFill>
              </a:rPr>
              <a:t>Manual del método y herramientas</a:t>
            </a:r>
          </a:p>
          <a:p>
            <a:pPr marL="722313" lvl="1" indent="-265113" algn="just">
              <a:buFont typeface="Arial" pitchFamily="34" charset="0"/>
              <a:buChar char="•"/>
            </a:pPr>
            <a:r>
              <a:rPr lang="es-ES" sz="1400" dirty="0" smtClean="0"/>
              <a:t>Se mejoran las explicaciones en el manual del método para hacerlas mas comprensibles</a:t>
            </a:r>
          </a:p>
          <a:p>
            <a:pPr marL="722313" lvl="1" indent="-265113" algn="just">
              <a:buFont typeface="Arial" pitchFamily="34" charset="0"/>
              <a:buChar char="•"/>
            </a:pPr>
            <a:r>
              <a:rPr lang="es-ES" sz="1400" dirty="0" smtClean="0"/>
              <a:t>Se mejoran las plantillas de trabajo para hacerlas más útiles y fáciles de usar</a:t>
            </a:r>
            <a:br>
              <a:rPr lang="es-ES" sz="1400" dirty="0" smtClean="0"/>
            </a:br>
            <a:endParaRPr lang="es-ES" sz="1400" dirty="0" smtClean="0"/>
          </a:p>
          <a:p>
            <a:pPr marL="265113" indent="-265113" algn="just">
              <a:buFont typeface="Wingdings" pitchFamily="2" charset="2"/>
              <a:buChar char="q"/>
            </a:pPr>
            <a:r>
              <a:rPr lang="es-ES" sz="1400" b="1" dirty="0" smtClean="0">
                <a:solidFill>
                  <a:schemeClr val="accent2">
                    <a:lumMod val="75000"/>
                  </a:schemeClr>
                </a:solidFill>
              </a:rPr>
              <a:t>Informe preliminar</a:t>
            </a:r>
          </a:p>
          <a:p>
            <a:pPr marL="722313" lvl="1" indent="-265113" algn="just">
              <a:buFont typeface="Arial" pitchFamily="34" charset="0"/>
              <a:buChar char="•"/>
            </a:pPr>
            <a:r>
              <a:rPr lang="es-ES" sz="1400" dirty="0" smtClean="0"/>
              <a:t>En el informe preliminar de resultados, se muestran nuevos resultados que ayudan a localizar el origen de las exposiciones </a:t>
            </a:r>
          </a:p>
          <a:p>
            <a:pPr marL="722313" lvl="1" indent="-265113" algn="just">
              <a:buFont typeface="Arial" pitchFamily="34" charset="0"/>
              <a:buChar char="•"/>
            </a:pPr>
            <a:r>
              <a:rPr lang="es-ES" sz="1400" dirty="0" smtClean="0"/>
              <a:t>Los resultados del Informe preliminar de evaluación se dan para tres unidades de análisis: sexo, puesto y departamento</a:t>
            </a:r>
          </a:p>
          <a:p>
            <a:pPr marL="265113" indent="-265113" algn="just">
              <a:buFont typeface="Arial" pitchFamily="34" charset="0"/>
              <a:buChar char="•"/>
            </a:pPr>
            <a:endParaRPr lang="es-ES" sz="1400" dirty="0" smtClean="0"/>
          </a:p>
          <a:p>
            <a:pPr marL="265113" indent="-265113" algn="just">
              <a:buFont typeface="Wingdings" pitchFamily="2" charset="2"/>
              <a:buChar char="q"/>
            </a:pPr>
            <a:r>
              <a:rPr lang="es-ES" sz="1400" b="1" dirty="0" smtClean="0">
                <a:solidFill>
                  <a:schemeClr val="accent2">
                    <a:lumMod val="75000"/>
                  </a:schemeClr>
                </a:solidFill>
              </a:rPr>
              <a:t>Aplicación informática</a:t>
            </a:r>
            <a:r>
              <a:rPr lang="es-ES" sz="1400" dirty="0" smtClean="0"/>
              <a:t>. El uso de la AI, es mucho más intuitivo. Se ha mejorado la interfaz con el usuario haciéndola mucho más fácil de usar y se han incorporado nuevas funcionalidades</a:t>
            </a:r>
          </a:p>
          <a:p>
            <a:pPr marL="265113" indent="-265113">
              <a:buFont typeface="Arial" pitchFamily="34" charset="0"/>
              <a:buChar char="•"/>
            </a:pPr>
            <a:endParaRPr lang="es-ES" sz="1400" dirty="0" smtClean="0"/>
          </a:p>
        </p:txBody>
      </p:sp>
      <p:pic>
        <p:nvPicPr>
          <p:cNvPr id="6" name="5 Imagen" descr="v2.jpg"/>
          <p:cNvPicPr>
            <a:picLocks noChangeAspect="1"/>
          </p:cNvPicPr>
          <p:nvPr/>
        </p:nvPicPr>
        <p:blipFill>
          <a:blip r:embed="rId3"/>
          <a:stretch>
            <a:fillRect/>
          </a:stretch>
        </p:blipFill>
        <p:spPr>
          <a:xfrm rot="773120">
            <a:off x="147505" y="213881"/>
            <a:ext cx="1372287" cy="837446"/>
          </a:xfrm>
          <a:prstGeom prst="rect">
            <a:avLst/>
          </a:prstGeom>
        </p:spPr>
      </p:pic>
      <p:pic>
        <p:nvPicPr>
          <p:cNvPr id="5" name="4 Imagen" descr="encabezamiento ppt.jpg"/>
          <p:cNvPicPr>
            <a:picLocks noChangeAspect="1"/>
          </p:cNvPicPr>
          <p:nvPr/>
        </p:nvPicPr>
        <p:blipFill>
          <a:blip r:embed="rId4"/>
          <a:stretch>
            <a:fillRect/>
          </a:stretch>
        </p:blipFill>
        <p:spPr>
          <a:xfrm>
            <a:off x="71407" y="71415"/>
            <a:ext cx="9001188" cy="696092"/>
          </a:xfrm>
          <a:prstGeom prst="rect">
            <a:avLst/>
          </a:prstGeom>
        </p:spPr>
      </p:pic>
      <p:sp>
        <p:nvSpPr>
          <p:cNvPr id="8" name="7 Estrella de 5 puntas"/>
          <p:cNvSpPr/>
          <p:nvPr/>
        </p:nvSpPr>
        <p:spPr>
          <a:xfrm>
            <a:off x="571472" y="785794"/>
            <a:ext cx="2071702" cy="1000132"/>
          </a:xfrm>
          <a:prstGeom prst="star5">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900" dirty="0" smtClean="0">
                <a:solidFill>
                  <a:schemeClr val="tx1"/>
                </a:solidFill>
              </a:rPr>
              <a:t>Novedades</a:t>
            </a:r>
            <a:endParaRPr lang="es-ES" sz="9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7 Imagen" descr="v2.jpg"/>
          <p:cNvPicPr>
            <a:picLocks noChangeAspect="1"/>
          </p:cNvPicPr>
          <p:nvPr/>
        </p:nvPicPr>
        <p:blipFill>
          <a:blip r:embed="rId3"/>
          <a:stretch>
            <a:fillRect/>
          </a:stretch>
        </p:blipFill>
        <p:spPr>
          <a:xfrm>
            <a:off x="1643042" y="5377636"/>
            <a:ext cx="1372287" cy="837446"/>
          </a:xfrm>
          <a:prstGeom prst="rect">
            <a:avLst/>
          </a:prstGeom>
        </p:spPr>
      </p:pic>
      <p:sp>
        <p:nvSpPr>
          <p:cNvPr id="2" name="1 Marcador de número de diapositiva"/>
          <p:cNvSpPr>
            <a:spLocks noGrp="1"/>
          </p:cNvSpPr>
          <p:nvPr>
            <p:ph type="sldNum" sz="quarter" idx="11"/>
          </p:nvPr>
        </p:nvSpPr>
        <p:spPr/>
        <p:txBody>
          <a:bodyPr/>
          <a:lstStyle/>
          <a:p>
            <a:pPr>
              <a:defRPr/>
            </a:pPr>
            <a:fld id="{15D7D4FD-73B6-42B4-9754-A210636C6EF3}" type="slidenum">
              <a:rPr lang="es-ES" smtClean="0"/>
              <a:pPr>
                <a:defRPr/>
              </a:pPr>
              <a:t>2</a:t>
            </a:fld>
            <a:endParaRPr lang="es-ES" dirty="0"/>
          </a:p>
        </p:txBody>
      </p:sp>
      <p:sp>
        <p:nvSpPr>
          <p:cNvPr id="4" name="3 CuadroTexto"/>
          <p:cNvSpPr txBox="1"/>
          <p:nvPr/>
        </p:nvSpPr>
        <p:spPr>
          <a:xfrm>
            <a:off x="357159" y="373821"/>
            <a:ext cx="8501123" cy="6771084"/>
          </a:xfrm>
          <a:prstGeom prst="rect">
            <a:avLst/>
          </a:prstGeom>
          <a:noFill/>
        </p:spPr>
        <p:txBody>
          <a:bodyPr wrap="square" rtlCol="0">
            <a:spAutoFit/>
          </a:bodyPr>
          <a:lstStyle/>
          <a:p>
            <a:r>
              <a:rPr lang="es-ES" sz="1400" dirty="0" smtClean="0"/>
              <a:t>Algunas consideraciones previas para esta presentación dirigidas a aquellas personas que vayan a utilizarla</a:t>
            </a:r>
          </a:p>
          <a:p>
            <a:endParaRPr lang="es-ES" sz="1400" dirty="0" smtClean="0"/>
          </a:p>
          <a:p>
            <a:pPr marL="450850" indent="-450850" algn="just">
              <a:buFont typeface="Arial" pitchFamily="34" charset="0"/>
              <a:buChar char="•"/>
            </a:pPr>
            <a:r>
              <a:rPr lang="es-ES" sz="1400" dirty="0" smtClean="0"/>
              <a:t>Está realizada con el programa </a:t>
            </a:r>
            <a:r>
              <a:rPr lang="es-ES" sz="1400" dirty="0" err="1" smtClean="0"/>
              <a:t>Power</a:t>
            </a:r>
            <a:r>
              <a:rPr lang="es-ES" sz="1400" dirty="0" smtClean="0"/>
              <a:t> Point (2007)</a:t>
            </a:r>
          </a:p>
          <a:p>
            <a:pPr marL="450850" indent="-450850" algn="just">
              <a:buFont typeface="Arial" pitchFamily="34" charset="0"/>
              <a:buChar char="•"/>
            </a:pPr>
            <a:r>
              <a:rPr lang="es-ES" sz="1400" dirty="0" smtClean="0"/>
              <a:t>Está pensada para presentar el método COPSOQ-</a:t>
            </a:r>
            <a:r>
              <a:rPr lang="es-ES" sz="1400" dirty="0" err="1" smtClean="0"/>
              <a:t>istas</a:t>
            </a:r>
            <a:r>
              <a:rPr lang="es-ES" sz="1400" dirty="0" smtClean="0"/>
              <a:t> 21 (versión2) en el seno del Comité de Seguridad y Salud</a:t>
            </a:r>
          </a:p>
          <a:p>
            <a:pPr marL="450850" indent="-450850" algn="just">
              <a:buFont typeface="Arial" pitchFamily="34" charset="0"/>
              <a:buChar char="•"/>
            </a:pPr>
            <a:r>
              <a:rPr lang="es-ES" sz="1400" dirty="0" smtClean="0"/>
              <a:t>Toda la información ha sido extraída del manual del método</a:t>
            </a:r>
          </a:p>
          <a:p>
            <a:pPr marL="450850" indent="-450850" algn="just">
              <a:buFont typeface="Arial" pitchFamily="34" charset="0"/>
              <a:buChar char="•"/>
            </a:pPr>
            <a:r>
              <a:rPr lang="es-ES" sz="1400" dirty="0" smtClean="0"/>
              <a:t>La duración prevista de la presentación (tal cual está diseñada inicialmente) es de </a:t>
            </a:r>
            <a:r>
              <a:rPr lang="es-ES" sz="1400" dirty="0" err="1" smtClean="0"/>
              <a:t>aprox</a:t>
            </a:r>
            <a:r>
              <a:rPr lang="es-ES" sz="1400" dirty="0" smtClean="0"/>
              <a:t> .45 minutos.</a:t>
            </a:r>
          </a:p>
          <a:p>
            <a:pPr marL="450850" indent="-450850" algn="just">
              <a:buFont typeface="Arial" pitchFamily="34" charset="0"/>
              <a:buChar char="•"/>
            </a:pPr>
            <a:r>
              <a:rPr lang="es-ES" sz="1400" dirty="0" smtClean="0"/>
              <a:t>Si se modifica o adapta esta presentación, se debe hacer constar en algún punto de la misma, que se trata de una versión adaptada.</a:t>
            </a:r>
          </a:p>
          <a:p>
            <a:pPr marL="450850" indent="-450850" algn="just">
              <a:buFont typeface="Arial" pitchFamily="34" charset="0"/>
              <a:buChar char="•"/>
            </a:pPr>
            <a:r>
              <a:rPr lang="es-ES" sz="1400" dirty="0" smtClean="0"/>
              <a:t>Desde la pestaña “Vista” se puede acceder al patrón de notas, donde se encuentran los comentarios propuestos para cada diapositiva.</a:t>
            </a:r>
          </a:p>
          <a:p>
            <a:pPr marL="450850" indent="-450850" algn="just">
              <a:buFont typeface="Arial" pitchFamily="34" charset="0"/>
              <a:buChar char="•"/>
            </a:pPr>
            <a:r>
              <a:rPr lang="es-ES" sz="1400" dirty="0" smtClean="0"/>
              <a:t>En empresas con plantillas superiores a 50 trabajadoras/es, el método debe ser presentado en el Comité de Seguridad y Salud, para que todos sus miembros conozcan las principales características y el proceso de intervención. </a:t>
            </a:r>
          </a:p>
          <a:p>
            <a:pPr marL="450850" indent="-450850" algn="just">
              <a:buFont typeface="Arial" pitchFamily="34" charset="0"/>
              <a:buChar char="•"/>
            </a:pPr>
            <a:r>
              <a:rPr lang="es-ES" sz="1400" dirty="0" smtClean="0"/>
              <a:t>Si se trata de empresas con plantilla inferior a 50 trabajadores, esto se hará en el seno de una reunión entre los/las Delegados de prevención y la dirección de la empresa. </a:t>
            </a:r>
          </a:p>
          <a:p>
            <a:pPr marL="450850" indent="-450850" algn="just">
              <a:buFont typeface="Arial" pitchFamily="34" charset="0"/>
              <a:buChar char="•"/>
            </a:pPr>
            <a:r>
              <a:rPr lang="es-ES" sz="1400" dirty="0" smtClean="0"/>
              <a:t>La presentación del método debe realizarla cualquier persona técnica que conozca el método y/o tenga experiencia </a:t>
            </a:r>
          </a:p>
          <a:p>
            <a:pPr marL="450850" indent="-450850" algn="just">
              <a:buFont typeface="Arial" pitchFamily="34" charset="0"/>
              <a:buChar char="•"/>
            </a:pPr>
            <a:r>
              <a:rPr lang="es-ES" sz="1400" dirty="0" smtClean="0"/>
              <a:t>Se puede contactar con el equipo de ISTAS a través del correo electrónico </a:t>
            </a:r>
            <a:r>
              <a:rPr lang="es-ES" sz="1400" u="sng" dirty="0" smtClean="0">
                <a:hlinkClick r:id="rId4"/>
              </a:rPr>
              <a:t>istas21.copsoq@istas.net</a:t>
            </a:r>
            <a:r>
              <a:rPr lang="es-ES" sz="1400" dirty="0" smtClean="0"/>
              <a:t> para hacernos cualquier comentario que pueda ayudar a mejorar esta herramienta.</a:t>
            </a:r>
          </a:p>
          <a:p>
            <a:pPr marL="450850" indent="-450850" algn="just"/>
            <a:r>
              <a:rPr lang="es-ES" sz="1400" dirty="0" smtClean="0"/>
              <a:t> </a:t>
            </a:r>
          </a:p>
          <a:p>
            <a:pPr marL="177800" indent="-177800" algn="ctr"/>
            <a:endParaRPr lang="es-ES" sz="1400" dirty="0" smtClean="0"/>
          </a:p>
          <a:p>
            <a:pPr marL="177800" indent="-177800" algn="ctr"/>
            <a:endParaRPr lang="es-ES" sz="1400" dirty="0" smtClean="0"/>
          </a:p>
          <a:p>
            <a:pPr marL="177800" indent="-177800" algn="ctr"/>
            <a:r>
              <a:rPr lang="es-ES" sz="1400" dirty="0" smtClean="0"/>
              <a:t>¡GRACIAS!</a:t>
            </a:r>
          </a:p>
          <a:p>
            <a:pPr marL="177800" indent="-177800" algn="ctr"/>
            <a:endParaRPr lang="es-ES" sz="1400" dirty="0" smtClean="0"/>
          </a:p>
          <a:p>
            <a:endParaRPr lang="es-ES" sz="1400" dirty="0" smtClean="0"/>
          </a:p>
          <a:p>
            <a:endParaRPr lang="es-ES" sz="1400" dirty="0"/>
          </a:p>
        </p:txBody>
      </p:sp>
      <p:sp>
        <p:nvSpPr>
          <p:cNvPr id="3" name="2 Marcador de fecha"/>
          <p:cNvSpPr>
            <a:spLocks noGrp="1"/>
          </p:cNvSpPr>
          <p:nvPr>
            <p:ph type="dt" sz="half" idx="12"/>
          </p:nvPr>
        </p:nvSpPr>
        <p:spPr/>
        <p:txBody>
          <a:bodyPr/>
          <a:lstStyle/>
          <a:p>
            <a:pPr>
              <a:defRPr/>
            </a:pPr>
            <a:fld id="{D5EBC91C-7931-495A-8FEB-DAD258193068}" type="datetime1">
              <a:rPr lang="es-ES" smtClean="0"/>
              <a:pPr>
                <a:defRPr/>
              </a:pPr>
              <a:t>05/08/2014</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fld id="{15D7D4FD-73B6-42B4-9754-A210636C6EF3}" type="slidenum">
              <a:rPr lang="es-ES" smtClean="0"/>
              <a:pPr>
                <a:defRPr/>
              </a:pPr>
              <a:t>20</a:t>
            </a:fld>
            <a:endParaRPr lang="es-ES" dirty="0"/>
          </a:p>
        </p:txBody>
      </p:sp>
      <p:sp>
        <p:nvSpPr>
          <p:cNvPr id="3" name="2 Marcador de fecha"/>
          <p:cNvSpPr>
            <a:spLocks noGrp="1"/>
          </p:cNvSpPr>
          <p:nvPr>
            <p:ph type="dt" sz="half" idx="12"/>
          </p:nvPr>
        </p:nvSpPr>
        <p:spPr/>
        <p:txBody>
          <a:bodyPr/>
          <a:lstStyle/>
          <a:p>
            <a:pPr>
              <a:defRPr/>
            </a:pPr>
            <a:fld id="{D5EBC91C-7931-495A-8FEB-DAD258193068}" type="datetime1">
              <a:rPr lang="es-ES" smtClean="0"/>
              <a:pPr>
                <a:defRPr/>
              </a:pPr>
              <a:t>05/08/2014</a:t>
            </a:fld>
            <a:endParaRPr lang="es-ES"/>
          </a:p>
        </p:txBody>
      </p:sp>
      <p:sp>
        <p:nvSpPr>
          <p:cNvPr id="4" name="3 CuadroTexto"/>
          <p:cNvSpPr txBox="1"/>
          <p:nvPr/>
        </p:nvSpPr>
        <p:spPr>
          <a:xfrm>
            <a:off x="2143108" y="2467269"/>
            <a:ext cx="5572164" cy="523220"/>
          </a:xfrm>
          <a:prstGeom prst="rect">
            <a:avLst/>
          </a:prstGeom>
          <a:noFill/>
        </p:spPr>
        <p:txBody>
          <a:bodyPr wrap="square" rtlCol="0">
            <a:spAutoFit/>
          </a:bodyPr>
          <a:lstStyle/>
          <a:p>
            <a:r>
              <a:rPr lang="es-ES" sz="2800" dirty="0" smtClean="0">
                <a:solidFill>
                  <a:schemeClr val="accent2">
                    <a:lumMod val="75000"/>
                  </a:schemeClr>
                </a:solidFill>
              </a:rPr>
              <a:t>¡Muchas gracias por su atención!</a:t>
            </a:r>
          </a:p>
        </p:txBody>
      </p:sp>
      <p:pic>
        <p:nvPicPr>
          <p:cNvPr id="6" name="5 Imagen" descr="v2.jpg"/>
          <p:cNvPicPr>
            <a:picLocks noChangeAspect="1"/>
          </p:cNvPicPr>
          <p:nvPr/>
        </p:nvPicPr>
        <p:blipFill>
          <a:blip r:embed="rId3"/>
          <a:stretch>
            <a:fillRect/>
          </a:stretch>
        </p:blipFill>
        <p:spPr>
          <a:xfrm rot="773120">
            <a:off x="147505" y="213881"/>
            <a:ext cx="1372287" cy="837446"/>
          </a:xfrm>
          <a:prstGeom prst="rect">
            <a:avLst/>
          </a:prstGeom>
        </p:spPr>
      </p:pic>
      <p:pic>
        <p:nvPicPr>
          <p:cNvPr id="5" name="4 Imagen" descr="encabezamiento ppt.jpg"/>
          <p:cNvPicPr>
            <a:picLocks noChangeAspect="1"/>
          </p:cNvPicPr>
          <p:nvPr/>
        </p:nvPicPr>
        <p:blipFill>
          <a:blip r:embed="rId4"/>
          <a:stretch>
            <a:fillRect/>
          </a:stretch>
        </p:blipFill>
        <p:spPr>
          <a:xfrm>
            <a:off x="71407" y="71415"/>
            <a:ext cx="9001188" cy="69609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1"/>
          </p:nvPr>
        </p:nvSpPr>
        <p:spPr/>
        <p:txBody>
          <a:bodyPr/>
          <a:lstStyle/>
          <a:p>
            <a:pPr>
              <a:defRPr/>
            </a:pPr>
            <a:fld id="{15D7D4FD-73B6-42B4-9754-A210636C6EF3}" type="slidenum">
              <a:rPr lang="es-ES" smtClean="0"/>
              <a:pPr>
                <a:defRPr/>
              </a:pPr>
              <a:t>3</a:t>
            </a:fld>
            <a:endParaRPr lang="es-ES" dirty="0"/>
          </a:p>
        </p:txBody>
      </p:sp>
      <p:sp>
        <p:nvSpPr>
          <p:cNvPr id="3" name="2 Marcador de fecha"/>
          <p:cNvSpPr>
            <a:spLocks noGrp="1"/>
          </p:cNvSpPr>
          <p:nvPr>
            <p:ph type="dt" sz="half" idx="12"/>
          </p:nvPr>
        </p:nvSpPr>
        <p:spPr/>
        <p:txBody>
          <a:bodyPr/>
          <a:lstStyle/>
          <a:p>
            <a:pPr>
              <a:defRPr/>
            </a:pPr>
            <a:fld id="{D5EBC91C-7931-495A-8FEB-DAD258193068}" type="datetime1">
              <a:rPr lang="es-ES" smtClean="0"/>
              <a:pPr>
                <a:defRPr/>
              </a:pPr>
              <a:t>05/08/2014</a:t>
            </a:fld>
            <a:endParaRPr lang="es-ES"/>
          </a:p>
        </p:txBody>
      </p:sp>
      <p:sp>
        <p:nvSpPr>
          <p:cNvPr id="4" name="3 CuadroTexto"/>
          <p:cNvSpPr txBox="1"/>
          <p:nvPr/>
        </p:nvSpPr>
        <p:spPr>
          <a:xfrm>
            <a:off x="5072067" y="1142984"/>
            <a:ext cx="3466013" cy="523220"/>
          </a:xfrm>
          <a:prstGeom prst="rect">
            <a:avLst/>
          </a:prstGeom>
          <a:noFill/>
          <a:ln w="15875">
            <a:solidFill>
              <a:schemeClr val="tx2"/>
            </a:solidFill>
          </a:ln>
        </p:spPr>
        <p:txBody>
          <a:bodyPr wrap="none" rtlCol="0">
            <a:spAutoFit/>
          </a:bodyPr>
          <a:lstStyle/>
          <a:p>
            <a:r>
              <a:rPr lang="es-ES" sz="2800" b="1" dirty="0" smtClean="0">
                <a:solidFill>
                  <a:srgbClr val="FF0C00"/>
                </a:solidFill>
                <a:latin typeface="+mj-lt"/>
                <a:ea typeface="+mj-ea"/>
                <a:cs typeface="Arial" pitchFamily="34" charset="0"/>
              </a:rPr>
              <a:t>Acerca del método</a:t>
            </a:r>
            <a:r>
              <a:rPr lang="es-ES" dirty="0" smtClean="0"/>
              <a:t> </a:t>
            </a:r>
            <a:endParaRPr lang="es-ES" sz="2800" b="1" dirty="0">
              <a:solidFill>
                <a:srgbClr val="FF0C00"/>
              </a:solidFill>
              <a:latin typeface="+mj-lt"/>
              <a:ea typeface="+mj-ea"/>
              <a:cs typeface="Arial" pitchFamily="34" charset="0"/>
            </a:endParaRPr>
          </a:p>
        </p:txBody>
      </p:sp>
      <p:pic>
        <p:nvPicPr>
          <p:cNvPr id="5" name="Picture 1"/>
          <p:cNvPicPr>
            <a:picLocks noChangeAspect="1" noChangeArrowheads="1"/>
          </p:cNvPicPr>
          <p:nvPr/>
        </p:nvPicPr>
        <p:blipFill>
          <a:blip r:embed="rId3" cstate="print"/>
          <a:srcRect/>
          <a:stretch>
            <a:fillRect/>
          </a:stretch>
        </p:blipFill>
        <p:spPr bwMode="auto">
          <a:xfrm>
            <a:off x="1000101" y="1643050"/>
            <a:ext cx="2572951" cy="3643338"/>
          </a:xfrm>
          <a:prstGeom prst="rect">
            <a:avLst/>
          </a:prstGeom>
          <a:noFill/>
          <a:ln w="6350">
            <a:solidFill>
              <a:schemeClr val="tx1"/>
            </a:solidFill>
            <a:miter lim="800000"/>
            <a:headEnd/>
            <a:tailEnd/>
          </a:ln>
          <a:effectLst/>
        </p:spPr>
      </p:pic>
      <p:sp>
        <p:nvSpPr>
          <p:cNvPr id="6" name="5 CuadroTexto"/>
          <p:cNvSpPr txBox="1"/>
          <p:nvPr/>
        </p:nvSpPr>
        <p:spPr>
          <a:xfrm>
            <a:off x="4500563" y="2289943"/>
            <a:ext cx="4143404" cy="3139321"/>
          </a:xfrm>
          <a:prstGeom prst="rect">
            <a:avLst/>
          </a:prstGeom>
          <a:solidFill>
            <a:schemeClr val="bg1"/>
          </a:solidFill>
          <a:ln w="15875">
            <a:solidFill>
              <a:schemeClr val="tx1"/>
            </a:solidFill>
          </a:ln>
        </p:spPr>
        <p:txBody>
          <a:bodyPr wrap="square" rtlCol="0">
            <a:spAutoFit/>
          </a:bodyPr>
          <a:lstStyle/>
          <a:p>
            <a:pPr marL="361950" indent="-361950">
              <a:buFont typeface="Arial" pitchFamily="34" charset="0"/>
              <a:buChar char="•"/>
            </a:pPr>
            <a:r>
              <a:rPr lang="es-ES" dirty="0" smtClean="0"/>
              <a:t>¿Qué es el método CoPsoQ-istas21?</a:t>
            </a:r>
          </a:p>
          <a:p>
            <a:pPr marL="361950" indent="-361950">
              <a:buFont typeface="Arial" pitchFamily="34" charset="0"/>
              <a:buChar char="•"/>
            </a:pPr>
            <a:r>
              <a:rPr lang="es-ES" dirty="0" smtClean="0"/>
              <a:t>¿Cuáles son las condiciones de uso de esta metodología?</a:t>
            </a:r>
          </a:p>
          <a:p>
            <a:pPr marL="361950" indent="-361950"/>
            <a:endParaRPr lang="es-ES" dirty="0" smtClean="0"/>
          </a:p>
          <a:p>
            <a:pPr marL="819150" lvl="1" indent="-361950">
              <a:buFont typeface="Arial" pitchFamily="34" charset="0"/>
              <a:buChar char="•"/>
            </a:pPr>
            <a:r>
              <a:rPr lang="es-ES" dirty="0" smtClean="0"/>
              <a:t>Finalidad preventiva</a:t>
            </a:r>
          </a:p>
          <a:p>
            <a:pPr marL="819150" lvl="1" indent="-361950">
              <a:buFont typeface="Arial" pitchFamily="34" charset="0"/>
              <a:buChar char="•"/>
            </a:pPr>
            <a:r>
              <a:rPr lang="es-ES" dirty="0" smtClean="0"/>
              <a:t>Participación</a:t>
            </a:r>
          </a:p>
          <a:p>
            <a:pPr marL="819150" lvl="1" indent="-361950">
              <a:buFont typeface="Arial" pitchFamily="34" charset="0"/>
              <a:buChar char="•"/>
            </a:pPr>
            <a:r>
              <a:rPr lang="es-ES" dirty="0" smtClean="0"/>
              <a:t>Anonimato y confidencialidad</a:t>
            </a:r>
          </a:p>
          <a:p>
            <a:pPr marL="819150" lvl="1" indent="-361950">
              <a:buFont typeface="Arial" pitchFamily="34" charset="0"/>
              <a:buChar char="•"/>
            </a:pPr>
            <a:r>
              <a:rPr lang="es-ES" dirty="0" smtClean="0"/>
              <a:t>No modificación</a:t>
            </a:r>
          </a:p>
          <a:p>
            <a:pPr marL="819150" lvl="1" indent="-361950">
              <a:buFont typeface="Arial" pitchFamily="34" charset="0"/>
              <a:buChar char="•"/>
            </a:pPr>
            <a:r>
              <a:rPr lang="es-ES" dirty="0" smtClean="0"/>
              <a:t>Acuerdo de implementación </a:t>
            </a:r>
          </a:p>
          <a:p>
            <a:pPr marL="819150" lvl="1" indent="-361950">
              <a:buFont typeface="Arial" pitchFamily="34" charset="0"/>
              <a:buChar char="•"/>
            </a:pPr>
            <a:endParaRPr lang="es-ES" dirty="0"/>
          </a:p>
        </p:txBody>
      </p:sp>
      <p:pic>
        <p:nvPicPr>
          <p:cNvPr id="9" name="8 Imagen" descr="encabezamiento ppt.jpg"/>
          <p:cNvPicPr>
            <a:picLocks noChangeAspect="1"/>
          </p:cNvPicPr>
          <p:nvPr/>
        </p:nvPicPr>
        <p:blipFill>
          <a:blip r:embed="rId4"/>
          <a:stretch>
            <a:fillRect/>
          </a:stretch>
        </p:blipFill>
        <p:spPr>
          <a:xfrm>
            <a:off x="71407" y="89703"/>
            <a:ext cx="9001188" cy="6960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571480"/>
            <a:ext cx="3008313" cy="1162050"/>
          </a:xfrm>
        </p:spPr>
        <p:txBody>
          <a:bodyPr/>
          <a:lstStyle/>
          <a:p>
            <a:r>
              <a:rPr lang="es-ES" dirty="0" smtClean="0"/>
              <a:t>Características del método</a:t>
            </a:r>
            <a:endParaRPr lang="es-ES" dirty="0"/>
          </a:p>
        </p:txBody>
      </p:sp>
      <p:sp>
        <p:nvSpPr>
          <p:cNvPr id="4" name="3 Marcador de texto"/>
          <p:cNvSpPr>
            <a:spLocks noGrp="1"/>
          </p:cNvSpPr>
          <p:nvPr>
            <p:ph type="body" sz="half" idx="2"/>
          </p:nvPr>
        </p:nvSpPr>
        <p:spPr>
          <a:xfrm>
            <a:off x="357160" y="1952647"/>
            <a:ext cx="3008313" cy="3548055"/>
          </a:xfrm>
        </p:spPr>
        <p:txBody>
          <a:bodyPr/>
          <a:lstStyle/>
          <a:p>
            <a:pPr marL="182563" indent="-182563">
              <a:buFont typeface="Arial" pitchFamily="34" charset="0"/>
              <a:buChar char="•"/>
            </a:pPr>
            <a:r>
              <a:rPr lang="es-ES" dirty="0" smtClean="0">
                <a:solidFill>
                  <a:srgbClr val="FF0000"/>
                </a:solidFill>
              </a:rPr>
              <a:t>Es un instrumento internacional de prestigio</a:t>
            </a:r>
          </a:p>
          <a:p>
            <a:pPr marL="182563" indent="-182563">
              <a:buFont typeface="Arial" pitchFamily="34" charset="0"/>
              <a:buChar char="•"/>
            </a:pPr>
            <a:r>
              <a:rPr lang="es-ES" sz="1100" dirty="0" smtClean="0"/>
              <a:t>Proceso de intervención participativo</a:t>
            </a:r>
          </a:p>
          <a:p>
            <a:pPr marL="182563" indent="-182563">
              <a:buFont typeface="Arial" pitchFamily="34" charset="0"/>
              <a:buChar char="•"/>
            </a:pPr>
            <a:r>
              <a:rPr lang="es-ES" sz="1100" dirty="0" smtClean="0"/>
              <a:t>Incorpora conocimiento y metodología científica</a:t>
            </a:r>
          </a:p>
          <a:p>
            <a:pPr marL="639763" lvl="1" indent="-182563">
              <a:buFont typeface="Arial" pitchFamily="34" charset="0"/>
              <a:buChar char="•"/>
            </a:pPr>
            <a:r>
              <a:rPr lang="es-ES" sz="1100" dirty="0" smtClean="0">
                <a:solidFill>
                  <a:schemeClr val="tx1"/>
                </a:solidFill>
              </a:rPr>
              <a:t>Cuestionario estandarizado válido y fiable</a:t>
            </a:r>
          </a:p>
          <a:p>
            <a:pPr marL="639763" lvl="1" indent="-182563">
              <a:buFont typeface="Arial" pitchFamily="34" charset="0"/>
              <a:buChar char="•"/>
            </a:pPr>
            <a:r>
              <a:rPr lang="es-ES" sz="1100" dirty="0" smtClean="0">
                <a:solidFill>
                  <a:schemeClr val="tx1"/>
                </a:solidFill>
              </a:rPr>
              <a:t>Método epidemiológico</a:t>
            </a:r>
          </a:p>
          <a:p>
            <a:pPr marL="639763" lvl="1" indent="-182563">
              <a:buFont typeface="Arial" pitchFamily="34" charset="0"/>
              <a:buChar char="•"/>
            </a:pPr>
            <a:r>
              <a:rPr lang="es-ES" sz="1100" dirty="0" smtClean="0">
                <a:solidFill>
                  <a:schemeClr val="tx1"/>
                </a:solidFill>
              </a:rPr>
              <a:t>Incorpora valores de referencia</a:t>
            </a:r>
          </a:p>
          <a:p>
            <a:pPr marL="639763" lvl="1" indent="-182563">
              <a:buFont typeface="Arial" pitchFamily="34" charset="0"/>
              <a:buChar char="•"/>
            </a:pPr>
            <a:r>
              <a:rPr lang="es-ES" sz="1100" dirty="0" smtClean="0">
                <a:solidFill>
                  <a:schemeClr val="tx1"/>
                </a:solidFill>
              </a:rPr>
              <a:t>Triangula resultados a través de la participación</a:t>
            </a:r>
          </a:p>
          <a:p>
            <a:pPr marL="182563" indent="-182563">
              <a:buFont typeface="Arial" pitchFamily="34" charset="0"/>
              <a:buChar char="•"/>
            </a:pPr>
            <a:endParaRPr lang="es-ES" sz="1100" dirty="0" smtClean="0"/>
          </a:p>
          <a:p>
            <a:pPr marL="182563" indent="-182563">
              <a:buFont typeface="Arial" pitchFamily="34" charset="0"/>
              <a:buChar char="•"/>
            </a:pPr>
            <a:r>
              <a:rPr lang="es-ES" sz="1100" dirty="0" smtClean="0"/>
              <a:t>Facilita la acción sobre el origen de los riesgos</a:t>
            </a:r>
          </a:p>
          <a:p>
            <a:pPr marL="182563" indent="-182563">
              <a:buFont typeface="Arial" pitchFamily="34" charset="0"/>
              <a:buChar char="•"/>
            </a:pPr>
            <a:r>
              <a:rPr lang="es-ES" sz="1100" dirty="0" smtClean="0"/>
              <a:t>Se puede aplicar a todas la empresas</a:t>
            </a:r>
          </a:p>
          <a:p>
            <a:pPr marL="182563" indent="-182563">
              <a:buFont typeface="Arial" pitchFamily="34" charset="0"/>
              <a:buChar char="•"/>
            </a:pPr>
            <a:r>
              <a:rPr lang="es-ES" sz="1100" dirty="0" smtClean="0"/>
              <a:t>Incorpora los requisitos legales </a:t>
            </a:r>
          </a:p>
          <a:p>
            <a:pPr marL="182563" indent="-182563">
              <a:buFont typeface="Arial" pitchFamily="34" charset="0"/>
              <a:buChar char="•"/>
            </a:pPr>
            <a:endParaRPr lang="es-ES" dirty="0" smtClean="0"/>
          </a:p>
          <a:p>
            <a:pPr marL="182563" indent="-182563">
              <a:buFont typeface="Arial" pitchFamily="34" charset="0"/>
              <a:buChar char="•"/>
            </a:pPr>
            <a:endParaRPr lang="es-ES" dirty="0"/>
          </a:p>
        </p:txBody>
      </p:sp>
      <p:sp>
        <p:nvSpPr>
          <p:cNvPr id="5" name="4 Marcador de número de diapositiva"/>
          <p:cNvSpPr>
            <a:spLocks noGrp="1"/>
          </p:cNvSpPr>
          <p:nvPr>
            <p:ph type="sldNum" sz="quarter" idx="11"/>
          </p:nvPr>
        </p:nvSpPr>
        <p:spPr/>
        <p:txBody>
          <a:bodyPr/>
          <a:lstStyle/>
          <a:p>
            <a:pPr>
              <a:defRPr/>
            </a:pPr>
            <a:fld id="{4278A505-D1AE-4D03-8932-0B1247E6BF4A}" type="slidenum">
              <a:rPr lang="es-ES" smtClean="0"/>
              <a:pPr>
                <a:defRPr/>
              </a:pPr>
              <a:t>4</a:t>
            </a:fld>
            <a:endParaRPr lang="es-ES"/>
          </a:p>
        </p:txBody>
      </p:sp>
      <p:sp>
        <p:nvSpPr>
          <p:cNvPr id="6" name="5 Marcador de fecha"/>
          <p:cNvSpPr>
            <a:spLocks noGrp="1"/>
          </p:cNvSpPr>
          <p:nvPr>
            <p:ph type="dt" sz="half" idx="12"/>
          </p:nvPr>
        </p:nvSpPr>
        <p:spPr/>
        <p:txBody>
          <a:bodyPr/>
          <a:lstStyle/>
          <a:p>
            <a:pPr>
              <a:defRPr/>
            </a:pPr>
            <a:fld id="{EDCC81CF-794D-4F01-8BAB-50FA52AC104E}" type="datetime1">
              <a:rPr lang="es-ES" smtClean="0"/>
              <a:pPr>
                <a:defRPr/>
              </a:pPr>
              <a:t>05/08/2014</a:t>
            </a:fld>
            <a:endParaRPr lang="es-ES"/>
          </a:p>
        </p:txBody>
      </p:sp>
      <p:pic>
        <p:nvPicPr>
          <p:cNvPr id="7" name="Picture 1"/>
          <p:cNvPicPr>
            <a:picLocks noGrp="1" noChangeAspect="1" noChangeArrowheads="1"/>
          </p:cNvPicPr>
          <p:nvPr>
            <p:ph idx="1"/>
          </p:nvPr>
        </p:nvPicPr>
        <p:blipFill>
          <a:blip r:embed="rId3"/>
          <a:srcRect/>
          <a:stretch>
            <a:fillRect/>
          </a:stretch>
        </p:blipFill>
        <p:spPr bwMode="auto">
          <a:xfrm>
            <a:off x="3786181" y="1500174"/>
            <a:ext cx="5040955" cy="4429156"/>
          </a:xfrm>
          <a:prstGeom prst="rect">
            <a:avLst/>
          </a:prstGeom>
          <a:noFill/>
          <a:ln w="9525">
            <a:solidFill>
              <a:schemeClr val="accent1">
                <a:lumMod val="60000"/>
                <a:lumOff val="40000"/>
              </a:schemeClr>
            </a:solidFill>
            <a:miter lim="800000"/>
            <a:headEnd/>
            <a:tailEnd/>
          </a:ln>
          <a:effectLst/>
        </p:spPr>
      </p:pic>
      <p:pic>
        <p:nvPicPr>
          <p:cNvPr id="9" name="8 Imagen" descr="v2.jpg"/>
          <p:cNvPicPr>
            <a:picLocks noChangeAspect="1"/>
          </p:cNvPicPr>
          <p:nvPr/>
        </p:nvPicPr>
        <p:blipFill>
          <a:blip r:embed="rId4"/>
          <a:stretch>
            <a:fillRect/>
          </a:stretch>
        </p:blipFill>
        <p:spPr>
          <a:xfrm rot="773120">
            <a:off x="123221" y="213881"/>
            <a:ext cx="1372287" cy="837446"/>
          </a:xfrm>
          <a:prstGeom prst="rect">
            <a:avLst/>
          </a:prstGeom>
        </p:spPr>
      </p:pic>
      <p:pic>
        <p:nvPicPr>
          <p:cNvPr id="8" name="7 Imagen" descr="encabezamiento ppt.jpg"/>
          <p:cNvPicPr>
            <a:picLocks noChangeAspect="1"/>
          </p:cNvPicPr>
          <p:nvPr/>
        </p:nvPicPr>
        <p:blipFill>
          <a:blip r:embed="rId5"/>
          <a:stretch>
            <a:fillRect/>
          </a:stretch>
        </p:blipFill>
        <p:spPr>
          <a:xfrm>
            <a:off x="71407" y="71415"/>
            <a:ext cx="9001188" cy="69609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1" y="571480"/>
            <a:ext cx="3008313" cy="1162050"/>
          </a:xfrm>
        </p:spPr>
        <p:txBody>
          <a:bodyPr/>
          <a:lstStyle/>
          <a:p>
            <a:r>
              <a:rPr lang="es-ES" dirty="0" smtClean="0"/>
              <a:t>Características del método</a:t>
            </a:r>
            <a:endParaRPr lang="es-ES" dirty="0"/>
          </a:p>
        </p:txBody>
      </p:sp>
      <p:sp>
        <p:nvSpPr>
          <p:cNvPr id="4" name="3 Marcador de texto"/>
          <p:cNvSpPr>
            <a:spLocks noGrp="1"/>
          </p:cNvSpPr>
          <p:nvPr>
            <p:ph type="body" sz="half" idx="2"/>
          </p:nvPr>
        </p:nvSpPr>
        <p:spPr>
          <a:xfrm>
            <a:off x="285721" y="1714488"/>
            <a:ext cx="3008313" cy="3786214"/>
          </a:xfrm>
        </p:spPr>
        <p:txBody>
          <a:bodyPr/>
          <a:lstStyle/>
          <a:p>
            <a:pPr marL="182563" indent="-182563"/>
            <a:endParaRPr lang="es-ES" dirty="0" smtClean="0"/>
          </a:p>
          <a:p>
            <a:pPr marL="182563" indent="-182563">
              <a:buFont typeface="Arial" pitchFamily="34" charset="0"/>
              <a:buChar char="•"/>
            </a:pPr>
            <a:r>
              <a:rPr lang="es-ES" sz="1100" dirty="0" smtClean="0"/>
              <a:t>Es un instrumento internacional de prestigio</a:t>
            </a:r>
          </a:p>
          <a:p>
            <a:pPr marL="182563" indent="-182563">
              <a:buFont typeface="Arial" pitchFamily="34" charset="0"/>
              <a:buChar char="•"/>
            </a:pPr>
            <a:r>
              <a:rPr lang="es-ES" dirty="0" smtClean="0">
                <a:solidFill>
                  <a:srgbClr val="FF0000"/>
                </a:solidFill>
              </a:rPr>
              <a:t>Proceso de intervención participativo</a:t>
            </a:r>
          </a:p>
          <a:p>
            <a:pPr marL="182563" indent="-182563">
              <a:buFont typeface="Arial" pitchFamily="34" charset="0"/>
              <a:buChar char="•"/>
            </a:pPr>
            <a:r>
              <a:rPr lang="es-ES" sz="1100" dirty="0" smtClean="0"/>
              <a:t>Incorpora conocimiento y metodología científica</a:t>
            </a:r>
          </a:p>
          <a:p>
            <a:pPr marL="639763" lvl="1" indent="-182563">
              <a:buFont typeface="Arial" pitchFamily="34" charset="0"/>
              <a:buChar char="•"/>
            </a:pPr>
            <a:r>
              <a:rPr lang="es-ES" sz="1100" dirty="0" smtClean="0">
                <a:solidFill>
                  <a:schemeClr val="tx1"/>
                </a:solidFill>
              </a:rPr>
              <a:t>Cuestionario estandarizado válido y fiable</a:t>
            </a:r>
          </a:p>
          <a:p>
            <a:pPr marL="639763" lvl="1" indent="-182563">
              <a:buFont typeface="Arial" pitchFamily="34" charset="0"/>
              <a:buChar char="•"/>
            </a:pPr>
            <a:r>
              <a:rPr lang="es-ES" sz="1100" dirty="0" smtClean="0">
                <a:solidFill>
                  <a:schemeClr val="tx1"/>
                </a:solidFill>
              </a:rPr>
              <a:t>Método epidemiológico</a:t>
            </a:r>
          </a:p>
          <a:p>
            <a:pPr marL="639763" lvl="1" indent="-182563">
              <a:buFont typeface="Arial" pitchFamily="34" charset="0"/>
              <a:buChar char="•"/>
            </a:pPr>
            <a:r>
              <a:rPr lang="es-ES" sz="1100" dirty="0" smtClean="0">
                <a:solidFill>
                  <a:schemeClr val="tx1"/>
                </a:solidFill>
              </a:rPr>
              <a:t>Incorpora valores de referencia</a:t>
            </a:r>
          </a:p>
          <a:p>
            <a:pPr marL="639763" lvl="1" indent="-182563">
              <a:buFont typeface="Arial" pitchFamily="34" charset="0"/>
              <a:buChar char="•"/>
            </a:pPr>
            <a:r>
              <a:rPr lang="es-ES" sz="1100" dirty="0" smtClean="0">
                <a:solidFill>
                  <a:schemeClr val="tx1"/>
                </a:solidFill>
              </a:rPr>
              <a:t>Triangula resultados a través de la participación</a:t>
            </a:r>
          </a:p>
          <a:p>
            <a:pPr marL="182563" indent="-182563">
              <a:buFont typeface="Arial" pitchFamily="34" charset="0"/>
              <a:buChar char="•"/>
            </a:pPr>
            <a:endParaRPr lang="es-ES" sz="1100" dirty="0" smtClean="0"/>
          </a:p>
          <a:p>
            <a:pPr marL="182563" indent="-182563">
              <a:buFont typeface="Arial" pitchFamily="34" charset="0"/>
              <a:buChar char="•"/>
            </a:pPr>
            <a:r>
              <a:rPr lang="es-ES" sz="1100" dirty="0" smtClean="0"/>
              <a:t>Facilita la acción sobre el origen de los riesgos</a:t>
            </a:r>
          </a:p>
          <a:p>
            <a:pPr marL="182563" indent="-182563">
              <a:buFont typeface="Arial" pitchFamily="34" charset="0"/>
              <a:buChar char="•"/>
            </a:pPr>
            <a:r>
              <a:rPr lang="es-ES" sz="1100" dirty="0" smtClean="0"/>
              <a:t>Se puede aplicar a todas la empresas</a:t>
            </a:r>
          </a:p>
          <a:p>
            <a:pPr marL="182563" indent="-182563">
              <a:buFont typeface="Arial" pitchFamily="34" charset="0"/>
              <a:buChar char="•"/>
            </a:pPr>
            <a:r>
              <a:rPr lang="es-ES" sz="1100" dirty="0" smtClean="0"/>
              <a:t>Incorpora los requisitos legales </a:t>
            </a:r>
          </a:p>
          <a:p>
            <a:pPr marL="182563" indent="-182563">
              <a:buFont typeface="Arial" pitchFamily="34" charset="0"/>
              <a:buChar char="•"/>
            </a:pPr>
            <a:endParaRPr lang="es-ES" dirty="0" smtClean="0"/>
          </a:p>
          <a:p>
            <a:pPr marL="182563" indent="-182563">
              <a:buFont typeface="Arial" pitchFamily="34" charset="0"/>
              <a:buChar char="•"/>
            </a:pPr>
            <a:endParaRPr lang="es-ES" dirty="0"/>
          </a:p>
        </p:txBody>
      </p:sp>
      <p:sp>
        <p:nvSpPr>
          <p:cNvPr id="5" name="4 Marcador de número de diapositiva"/>
          <p:cNvSpPr>
            <a:spLocks noGrp="1"/>
          </p:cNvSpPr>
          <p:nvPr>
            <p:ph type="sldNum" sz="quarter" idx="11"/>
          </p:nvPr>
        </p:nvSpPr>
        <p:spPr/>
        <p:txBody>
          <a:bodyPr/>
          <a:lstStyle/>
          <a:p>
            <a:pPr>
              <a:defRPr/>
            </a:pPr>
            <a:fld id="{4278A505-D1AE-4D03-8932-0B1247E6BF4A}" type="slidenum">
              <a:rPr lang="es-ES" smtClean="0"/>
              <a:pPr>
                <a:defRPr/>
              </a:pPr>
              <a:t>5</a:t>
            </a:fld>
            <a:endParaRPr lang="es-ES"/>
          </a:p>
        </p:txBody>
      </p:sp>
      <p:sp>
        <p:nvSpPr>
          <p:cNvPr id="6" name="5 Marcador de fecha"/>
          <p:cNvSpPr>
            <a:spLocks noGrp="1"/>
          </p:cNvSpPr>
          <p:nvPr>
            <p:ph type="dt" sz="half" idx="12"/>
          </p:nvPr>
        </p:nvSpPr>
        <p:spPr/>
        <p:txBody>
          <a:bodyPr/>
          <a:lstStyle/>
          <a:p>
            <a:pPr>
              <a:defRPr/>
            </a:pPr>
            <a:fld id="{EDCC81CF-794D-4F01-8BAB-50FA52AC104E}" type="datetime1">
              <a:rPr lang="es-ES" smtClean="0"/>
              <a:pPr>
                <a:defRPr/>
              </a:pPr>
              <a:t>05/08/2014</a:t>
            </a:fld>
            <a:endParaRPr lang="es-ES"/>
          </a:p>
        </p:txBody>
      </p:sp>
      <p:pic>
        <p:nvPicPr>
          <p:cNvPr id="11" name="10 Imagen" descr="v2.jpg"/>
          <p:cNvPicPr>
            <a:picLocks noChangeAspect="1"/>
          </p:cNvPicPr>
          <p:nvPr/>
        </p:nvPicPr>
        <p:blipFill>
          <a:blip r:embed="rId3"/>
          <a:stretch>
            <a:fillRect/>
          </a:stretch>
        </p:blipFill>
        <p:spPr>
          <a:xfrm rot="773120">
            <a:off x="147505" y="163071"/>
            <a:ext cx="1372287" cy="837446"/>
          </a:xfrm>
          <a:prstGeom prst="rect">
            <a:avLst/>
          </a:prstGeom>
        </p:spPr>
      </p:pic>
      <p:pic>
        <p:nvPicPr>
          <p:cNvPr id="8" name="7 Imagen" descr="encabezamiento ppt.jpg"/>
          <p:cNvPicPr>
            <a:picLocks noChangeAspect="1"/>
          </p:cNvPicPr>
          <p:nvPr/>
        </p:nvPicPr>
        <p:blipFill>
          <a:blip r:embed="rId4"/>
          <a:stretch>
            <a:fillRect/>
          </a:stretch>
        </p:blipFill>
        <p:spPr>
          <a:xfrm>
            <a:off x="71407" y="71415"/>
            <a:ext cx="9001188" cy="696092"/>
          </a:xfrm>
          <a:prstGeom prst="rect">
            <a:avLst/>
          </a:prstGeom>
        </p:spPr>
      </p:pic>
      <p:sp>
        <p:nvSpPr>
          <p:cNvPr id="9" name="8 Marcador de contenido"/>
          <p:cNvSpPr>
            <a:spLocks noGrp="1"/>
          </p:cNvSpPr>
          <p:nvPr>
            <p:ph idx="1"/>
          </p:nvPr>
        </p:nvSpPr>
        <p:spPr>
          <a:xfrm>
            <a:off x="4143372" y="1357298"/>
            <a:ext cx="4543429" cy="4786346"/>
          </a:xfrm>
          <a:ln w="19050">
            <a:solidFill>
              <a:schemeClr val="accent1"/>
            </a:solidFill>
          </a:ln>
        </p:spPr>
        <p:txBody>
          <a:bodyPr/>
          <a:lstStyle/>
          <a:p>
            <a:pPr marL="177800" indent="-177800" algn="just"/>
            <a:r>
              <a:rPr lang="es-ES" sz="1100" i="1" dirty="0" smtClean="0"/>
              <a:t>Para acordar  e impulsar el proceso, se creará un Grupo de trabajo (</a:t>
            </a:r>
            <a:r>
              <a:rPr lang="es-ES" sz="1100" b="1" i="1" dirty="0" smtClean="0"/>
              <a:t>GT) formado </a:t>
            </a:r>
            <a:r>
              <a:rPr lang="es-ES" sz="1100" i="1" dirty="0" smtClean="0"/>
              <a:t>por … (representación de la empresa, de los trabajadores y  contará con el asesoramiento  del servicio de prevención y cualquier otro asesoramiento técnico, propuesto por las partes)</a:t>
            </a:r>
          </a:p>
          <a:p>
            <a:pPr marL="177800" indent="-177800" algn="just"/>
            <a:r>
              <a:rPr lang="es-ES" sz="1100" i="1" dirty="0" smtClean="0"/>
              <a:t>El grupo de trabajo elaborará un </a:t>
            </a:r>
            <a:r>
              <a:rPr lang="es-ES" sz="1100" b="1" i="1" dirty="0" smtClean="0"/>
              <a:t>calendario de reuniones </a:t>
            </a:r>
            <a:r>
              <a:rPr lang="es-ES" sz="1100" i="1" dirty="0" smtClean="0"/>
              <a:t>y funcionará mediante convocatorias y orden del día, reflejándose en un acta los acuerdos alcanzados  en cada reunión y las personas que participan. Las personas que no puedan acudir a la reunión lo comunicarán previamente.</a:t>
            </a:r>
          </a:p>
          <a:p>
            <a:pPr marL="177800" indent="-177800" algn="just"/>
            <a:r>
              <a:rPr lang="es-ES" sz="1100" b="1" i="1" dirty="0" smtClean="0"/>
              <a:t>Funciones básicas </a:t>
            </a:r>
            <a:r>
              <a:rPr lang="es-ES" sz="1100" i="1" dirty="0" smtClean="0"/>
              <a:t>del GT:</a:t>
            </a:r>
            <a:br>
              <a:rPr lang="es-ES" sz="1100" i="1" dirty="0" smtClean="0"/>
            </a:br>
            <a:endParaRPr lang="es-ES" sz="1100" i="1" dirty="0" smtClean="0"/>
          </a:p>
          <a:p>
            <a:pPr marL="558800" lvl="1" indent="-177800" algn="just"/>
            <a:r>
              <a:rPr lang="es-ES" sz="900" i="1" dirty="0" smtClean="0"/>
              <a:t>Tomar todas las decisiones relacionadas con el trabajo de campo y ejecutarlas</a:t>
            </a:r>
          </a:p>
          <a:p>
            <a:pPr marL="558800" lvl="1" indent="-177800" algn="just"/>
            <a:r>
              <a:rPr lang="es-ES" sz="900" i="1" dirty="0" smtClean="0"/>
              <a:t>Debatir los resultados del análisis hasta acordar el origen de los riesgos, pudiendo pedir al servicio de prevención resultados adicionales que ofrece la aplicación informática del método</a:t>
            </a:r>
          </a:p>
          <a:p>
            <a:pPr marL="558800" lvl="1" indent="-177800" algn="just"/>
            <a:r>
              <a:rPr lang="es-ES" sz="900" i="1" dirty="0" smtClean="0"/>
              <a:t>Acordar las medidas preventivas y priorizar su ejecución, acordando los términos en los que se ejecutarán (objetivos, plazos, responsables, </a:t>
            </a:r>
            <a:r>
              <a:rPr lang="es-ES" sz="900" i="1" dirty="0" err="1" smtClean="0"/>
              <a:t>etc</a:t>
            </a:r>
            <a:r>
              <a:rPr lang="es-ES" sz="900" i="1" dirty="0" smtClean="0"/>
              <a:t>)</a:t>
            </a:r>
          </a:p>
          <a:p>
            <a:pPr marL="558800" lvl="1" indent="-177800" algn="just"/>
            <a:r>
              <a:rPr lang="es-ES" sz="900" i="1" dirty="0" smtClean="0"/>
              <a:t>Hacer seguimiento y evaluación de las medidas preventivas ejecutadas</a:t>
            </a:r>
          </a:p>
          <a:p>
            <a:pPr marL="558800" lvl="1" indent="-177800" algn="just"/>
            <a:r>
              <a:rPr lang="es-ES" sz="900" i="1" dirty="0" smtClean="0"/>
              <a:t>Debe garantizar la participación de toda la plantilla e informar a lo largo de todo el proceso</a:t>
            </a:r>
          </a:p>
          <a:p>
            <a:pPr marL="558800" lvl="1" indent="-177800" algn="just"/>
            <a:r>
              <a:rPr lang="es-ES" sz="900" i="1" dirty="0" smtClean="0"/>
              <a:t>Puede decidir organizar la participación de trabajadoras y trabajadores través de diferentes sistemas, como los círculos de prevención.</a:t>
            </a:r>
          </a:p>
          <a:p>
            <a:pPr marL="558800" lvl="1" indent="-177800" algn="just"/>
            <a:r>
              <a:rPr lang="es-ES" sz="900" i="1" dirty="0" smtClean="0"/>
              <a:t>Debe presentar al CSS para su ratificación: la evaluación de riesgos, la planificación de la actividad preventiva y cualquier otra actividad que acuerde.</a:t>
            </a:r>
          </a:p>
          <a:p>
            <a:pPr marL="558800" lvl="1" indent="-177800" algn="just"/>
            <a:endParaRPr lang="es-ES" sz="800" i="1" dirty="0" smtClean="0"/>
          </a:p>
          <a:p>
            <a:pPr marL="0" indent="0" algn="just">
              <a:buNone/>
            </a:pPr>
            <a:endParaRPr lang="es-ES" sz="1200" i="1" dirty="0" smtClean="0"/>
          </a:p>
        </p:txBody>
      </p:sp>
      <p:sp>
        <p:nvSpPr>
          <p:cNvPr id="10" name="9 CuadroTexto"/>
          <p:cNvSpPr txBox="1"/>
          <p:nvPr/>
        </p:nvSpPr>
        <p:spPr>
          <a:xfrm>
            <a:off x="4732598" y="857232"/>
            <a:ext cx="3554178" cy="307777"/>
          </a:xfrm>
          <a:prstGeom prst="rect">
            <a:avLst/>
          </a:prstGeom>
          <a:noFill/>
        </p:spPr>
        <p:txBody>
          <a:bodyPr wrap="none" rtlCol="0">
            <a:spAutoFit/>
          </a:bodyPr>
          <a:lstStyle/>
          <a:p>
            <a:r>
              <a:rPr lang="es-ES" sz="1400" b="1" dirty="0" smtClean="0">
                <a:solidFill>
                  <a:schemeClr val="accent2">
                    <a:lumMod val="75000"/>
                  </a:schemeClr>
                </a:solidFill>
              </a:rPr>
              <a:t>Propuesta de clausulas para el acuerdo</a:t>
            </a:r>
            <a:endParaRPr lang="es-ES" sz="1400" b="1"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6000"/>
          </a:schemeClr>
        </a:solidFill>
        <a:effectLst/>
      </p:bgPr>
    </p:bg>
    <p:spTree>
      <p:nvGrpSpPr>
        <p:cNvPr id="1" name=""/>
        <p:cNvGrpSpPr/>
        <p:nvPr/>
      </p:nvGrpSpPr>
      <p:grpSpPr>
        <a:xfrm>
          <a:off x="0" y="0"/>
          <a:ext cx="0" cy="0"/>
          <a:chOff x="0" y="0"/>
          <a:chExt cx="0" cy="0"/>
        </a:xfrm>
      </p:grpSpPr>
      <p:pic>
        <p:nvPicPr>
          <p:cNvPr id="11" name="10 Imagen" descr="v2.jpg"/>
          <p:cNvPicPr>
            <a:picLocks noChangeAspect="1"/>
          </p:cNvPicPr>
          <p:nvPr/>
        </p:nvPicPr>
        <p:blipFill>
          <a:blip r:embed="rId3"/>
          <a:stretch>
            <a:fillRect/>
          </a:stretch>
        </p:blipFill>
        <p:spPr>
          <a:xfrm rot="773120">
            <a:off x="147505" y="213881"/>
            <a:ext cx="1372287" cy="837446"/>
          </a:xfrm>
          <a:prstGeom prst="rect">
            <a:avLst/>
          </a:prstGeom>
        </p:spPr>
      </p:pic>
      <p:sp>
        <p:nvSpPr>
          <p:cNvPr id="2" name="1 Título"/>
          <p:cNvSpPr>
            <a:spLocks noGrp="1"/>
          </p:cNvSpPr>
          <p:nvPr>
            <p:ph type="title"/>
          </p:nvPr>
        </p:nvSpPr>
        <p:spPr>
          <a:xfrm>
            <a:off x="500033" y="4214818"/>
            <a:ext cx="2643207" cy="1143008"/>
          </a:xfrm>
        </p:spPr>
        <p:txBody>
          <a:bodyPr/>
          <a:lstStyle/>
          <a:p>
            <a:r>
              <a:rPr lang="es-ES" sz="2800" dirty="0" smtClean="0"/>
              <a:t>Proceso de intervención:  4 fases</a:t>
            </a:r>
            <a:endParaRPr lang="es-ES" sz="2800" dirty="0"/>
          </a:p>
        </p:txBody>
      </p:sp>
      <p:sp>
        <p:nvSpPr>
          <p:cNvPr id="5" name="4 Marcador de número de diapositiva"/>
          <p:cNvSpPr>
            <a:spLocks noGrp="1"/>
          </p:cNvSpPr>
          <p:nvPr>
            <p:ph type="sldNum" sz="quarter" idx="11"/>
          </p:nvPr>
        </p:nvSpPr>
        <p:spPr/>
        <p:txBody>
          <a:bodyPr/>
          <a:lstStyle/>
          <a:p>
            <a:pPr>
              <a:defRPr/>
            </a:pPr>
            <a:fld id="{4278A505-D1AE-4D03-8932-0B1247E6BF4A}" type="slidenum">
              <a:rPr lang="es-ES" smtClean="0"/>
              <a:pPr>
                <a:defRPr/>
              </a:pPr>
              <a:t>6</a:t>
            </a:fld>
            <a:endParaRPr lang="es-ES"/>
          </a:p>
        </p:txBody>
      </p:sp>
      <p:sp>
        <p:nvSpPr>
          <p:cNvPr id="6" name="5 Marcador de fecha"/>
          <p:cNvSpPr>
            <a:spLocks noGrp="1"/>
          </p:cNvSpPr>
          <p:nvPr>
            <p:ph type="dt" sz="half" idx="12"/>
          </p:nvPr>
        </p:nvSpPr>
        <p:spPr/>
        <p:txBody>
          <a:bodyPr/>
          <a:lstStyle/>
          <a:p>
            <a:pPr>
              <a:defRPr/>
            </a:pPr>
            <a:fld id="{EDCC81CF-794D-4F01-8BAB-50FA52AC104E}" type="datetime1">
              <a:rPr lang="es-ES" smtClean="0"/>
              <a:pPr>
                <a:defRPr/>
              </a:pPr>
              <a:t>05/08/2014</a:t>
            </a:fld>
            <a:endParaRPr lang="es-ES"/>
          </a:p>
        </p:txBody>
      </p:sp>
      <p:pic>
        <p:nvPicPr>
          <p:cNvPr id="8" name="7 Imagen" descr="encabezamiento ppt.jpg"/>
          <p:cNvPicPr>
            <a:picLocks noChangeAspect="1"/>
          </p:cNvPicPr>
          <p:nvPr/>
        </p:nvPicPr>
        <p:blipFill>
          <a:blip r:embed="rId4"/>
          <a:stretch>
            <a:fillRect/>
          </a:stretch>
        </p:blipFill>
        <p:spPr>
          <a:xfrm>
            <a:off x="71407" y="71415"/>
            <a:ext cx="9001188" cy="696092"/>
          </a:xfrm>
          <a:prstGeom prst="rect">
            <a:avLst/>
          </a:prstGeom>
        </p:spPr>
      </p:pic>
      <p:pic>
        <p:nvPicPr>
          <p:cNvPr id="12" name="Picture 2"/>
          <p:cNvPicPr>
            <a:picLocks noChangeAspect="1" noChangeArrowheads="1"/>
          </p:cNvPicPr>
          <p:nvPr/>
        </p:nvPicPr>
        <p:blipFill>
          <a:blip r:embed="rId5"/>
          <a:srcRect/>
          <a:stretch>
            <a:fillRect/>
          </a:stretch>
        </p:blipFill>
        <p:spPr bwMode="auto">
          <a:xfrm>
            <a:off x="3714743" y="857232"/>
            <a:ext cx="4714909" cy="5264034"/>
          </a:xfrm>
          <a:prstGeom prst="rect">
            <a:avLst/>
          </a:prstGeom>
          <a:noFill/>
          <a:ln w="9525">
            <a:noFill/>
            <a:miter lim="800000"/>
            <a:headEnd/>
            <a:tailEnd/>
          </a:ln>
          <a:effectLst/>
        </p:spPr>
      </p:pic>
      <p:cxnSp>
        <p:nvCxnSpPr>
          <p:cNvPr id="14" name="13 Conector recto de flecha"/>
          <p:cNvCxnSpPr/>
          <p:nvPr/>
        </p:nvCxnSpPr>
        <p:spPr>
          <a:xfrm>
            <a:off x="3357554" y="1643050"/>
            <a:ext cx="500066" cy="158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 name="14 Elipse"/>
          <p:cNvSpPr/>
          <p:nvPr/>
        </p:nvSpPr>
        <p:spPr>
          <a:xfrm>
            <a:off x="6000760" y="1428736"/>
            <a:ext cx="2000264" cy="6429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CuadroTexto"/>
          <p:cNvSpPr txBox="1"/>
          <p:nvPr/>
        </p:nvSpPr>
        <p:spPr>
          <a:xfrm>
            <a:off x="714348" y="2428868"/>
            <a:ext cx="1214446" cy="938719"/>
          </a:xfrm>
          <a:prstGeom prst="rect">
            <a:avLst/>
          </a:prstGeom>
          <a:noFill/>
          <a:ln cmpd="thickThin">
            <a:solidFill>
              <a:schemeClr val="accent2">
                <a:lumMod val="75000"/>
              </a:schemeClr>
            </a:solidFill>
          </a:ln>
        </p:spPr>
        <p:txBody>
          <a:bodyPr wrap="square" rtlCol="0">
            <a:spAutoFit/>
          </a:bodyPr>
          <a:lstStyle/>
          <a:p>
            <a:r>
              <a:rPr lang="es-ES" sz="1100" dirty="0" smtClean="0"/>
              <a:t>Antes de la evaluación de riesgos propiamente dicha </a:t>
            </a:r>
            <a:endParaRPr lang="es-ES" sz="1100" dirty="0"/>
          </a:p>
        </p:txBody>
      </p:sp>
      <p:cxnSp>
        <p:nvCxnSpPr>
          <p:cNvPr id="16" name="15 Conector recto de flecha"/>
          <p:cNvCxnSpPr/>
          <p:nvPr/>
        </p:nvCxnSpPr>
        <p:spPr>
          <a:xfrm flipV="1">
            <a:off x="2000232" y="1785926"/>
            <a:ext cx="3929090" cy="1000132"/>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6000"/>
          </a:schemeClr>
        </a:solidFill>
        <a:effectLst/>
      </p:bgPr>
    </p:bg>
    <p:spTree>
      <p:nvGrpSpPr>
        <p:cNvPr id="1" name=""/>
        <p:cNvGrpSpPr/>
        <p:nvPr/>
      </p:nvGrpSpPr>
      <p:grpSpPr>
        <a:xfrm>
          <a:off x="0" y="0"/>
          <a:ext cx="0" cy="0"/>
          <a:chOff x="0" y="0"/>
          <a:chExt cx="0" cy="0"/>
        </a:xfrm>
      </p:grpSpPr>
      <p:pic>
        <p:nvPicPr>
          <p:cNvPr id="11" name="10 Imagen" descr="v2.jpg"/>
          <p:cNvPicPr>
            <a:picLocks noChangeAspect="1"/>
          </p:cNvPicPr>
          <p:nvPr/>
        </p:nvPicPr>
        <p:blipFill>
          <a:blip r:embed="rId3"/>
          <a:stretch>
            <a:fillRect/>
          </a:stretch>
        </p:blipFill>
        <p:spPr>
          <a:xfrm rot="773120">
            <a:off x="147505" y="213881"/>
            <a:ext cx="1372287" cy="837446"/>
          </a:xfrm>
          <a:prstGeom prst="rect">
            <a:avLst/>
          </a:prstGeom>
        </p:spPr>
      </p:pic>
      <p:sp>
        <p:nvSpPr>
          <p:cNvPr id="5" name="4 Marcador de número de diapositiva"/>
          <p:cNvSpPr>
            <a:spLocks noGrp="1"/>
          </p:cNvSpPr>
          <p:nvPr>
            <p:ph type="sldNum" sz="quarter" idx="11"/>
          </p:nvPr>
        </p:nvSpPr>
        <p:spPr/>
        <p:txBody>
          <a:bodyPr/>
          <a:lstStyle/>
          <a:p>
            <a:pPr>
              <a:defRPr/>
            </a:pPr>
            <a:fld id="{4278A505-D1AE-4D03-8932-0B1247E6BF4A}" type="slidenum">
              <a:rPr lang="es-ES" smtClean="0"/>
              <a:pPr>
                <a:defRPr/>
              </a:pPr>
              <a:t>7</a:t>
            </a:fld>
            <a:endParaRPr lang="es-ES"/>
          </a:p>
        </p:txBody>
      </p:sp>
      <p:sp>
        <p:nvSpPr>
          <p:cNvPr id="6" name="5 Marcador de fecha"/>
          <p:cNvSpPr>
            <a:spLocks noGrp="1"/>
          </p:cNvSpPr>
          <p:nvPr>
            <p:ph type="dt" sz="half" idx="12"/>
          </p:nvPr>
        </p:nvSpPr>
        <p:spPr/>
        <p:txBody>
          <a:bodyPr/>
          <a:lstStyle/>
          <a:p>
            <a:pPr>
              <a:defRPr/>
            </a:pPr>
            <a:fld id="{EDCC81CF-794D-4F01-8BAB-50FA52AC104E}" type="datetime1">
              <a:rPr lang="es-ES" smtClean="0"/>
              <a:pPr>
                <a:defRPr/>
              </a:pPr>
              <a:t>05/08/2014</a:t>
            </a:fld>
            <a:endParaRPr lang="es-ES"/>
          </a:p>
        </p:txBody>
      </p:sp>
      <p:pic>
        <p:nvPicPr>
          <p:cNvPr id="8" name="7 Imagen" descr="encabezamiento ppt.jpg"/>
          <p:cNvPicPr>
            <a:picLocks noChangeAspect="1"/>
          </p:cNvPicPr>
          <p:nvPr/>
        </p:nvPicPr>
        <p:blipFill>
          <a:blip r:embed="rId4"/>
          <a:stretch>
            <a:fillRect/>
          </a:stretch>
        </p:blipFill>
        <p:spPr>
          <a:xfrm>
            <a:off x="71407" y="71415"/>
            <a:ext cx="9001188" cy="696092"/>
          </a:xfrm>
          <a:prstGeom prst="rect">
            <a:avLst/>
          </a:prstGeom>
        </p:spPr>
      </p:pic>
      <p:sp>
        <p:nvSpPr>
          <p:cNvPr id="7" name="6 Rectángulo"/>
          <p:cNvSpPr/>
          <p:nvPr/>
        </p:nvSpPr>
        <p:spPr>
          <a:xfrm>
            <a:off x="428596" y="2584448"/>
            <a:ext cx="8286808" cy="3570208"/>
          </a:xfrm>
          <a:prstGeom prst="rect">
            <a:avLst/>
          </a:prstGeom>
          <a:solidFill>
            <a:schemeClr val="bg1"/>
          </a:solidFill>
        </p:spPr>
        <p:txBody>
          <a:bodyPr wrap="square">
            <a:spAutoFit/>
          </a:bodyPr>
          <a:lstStyle/>
          <a:p>
            <a:pPr marL="450850" indent="-450850">
              <a:buFont typeface="Wingdings" pitchFamily="2" charset="2"/>
              <a:buChar char="ü"/>
            </a:pPr>
            <a:r>
              <a:rPr lang="es-ES" dirty="0" smtClean="0">
                <a:latin typeface="Arial" pitchFamily="34" charset="0"/>
                <a:cs typeface="Arial" pitchFamily="34" charset="0"/>
              </a:rPr>
              <a:t>Propuesta de acuerdo (Anexo V del  manual)</a:t>
            </a:r>
          </a:p>
          <a:p>
            <a:pPr>
              <a:buFontTx/>
              <a:buNone/>
            </a:pPr>
            <a:endParaRPr lang="es-ES" dirty="0" smtClean="0">
              <a:latin typeface="Arial" pitchFamily="34" charset="0"/>
              <a:cs typeface="Arial" pitchFamily="34" charset="0"/>
            </a:endParaRPr>
          </a:p>
          <a:p>
            <a:pPr marL="450850" indent="-450850">
              <a:buFont typeface="Wingdings" pitchFamily="2" charset="2"/>
              <a:buChar char="ü"/>
            </a:pPr>
            <a:r>
              <a:rPr lang="es-ES" dirty="0" smtClean="0">
                <a:latin typeface="Arial" pitchFamily="34" charset="0"/>
                <a:cs typeface="Arial" pitchFamily="34" charset="0"/>
              </a:rPr>
              <a:t>Decisiones en el Comité de Seguridad y Salud:</a:t>
            </a:r>
          </a:p>
          <a:p>
            <a:pPr marL="1077913" lvl="1" indent="-620713">
              <a:buFont typeface="Arial" pitchFamily="34" charset="0"/>
              <a:buChar char="•"/>
            </a:pPr>
            <a:r>
              <a:rPr lang="es-ES" dirty="0" smtClean="0">
                <a:latin typeface="Arial" pitchFamily="34" charset="0"/>
                <a:cs typeface="Arial" pitchFamily="34" charset="0"/>
              </a:rPr>
              <a:t>Ámbito de evaluación</a:t>
            </a:r>
          </a:p>
          <a:p>
            <a:pPr marL="1077913" lvl="1" indent="-620713">
              <a:buFont typeface="Arial" pitchFamily="34" charset="0"/>
              <a:buChar char="•"/>
            </a:pPr>
            <a:r>
              <a:rPr lang="es-ES" dirty="0" smtClean="0">
                <a:latin typeface="Arial" pitchFamily="34" charset="0"/>
                <a:cs typeface="Arial" pitchFamily="34" charset="0"/>
              </a:rPr>
              <a:t>Elaborar o no los indicadores para los planes y medidas de igualdad (datos condiciones de trabajo por sexo; por defecto las exposiciones </a:t>
            </a:r>
            <a:r>
              <a:rPr lang="es-ES" dirty="0" err="1" smtClean="0">
                <a:latin typeface="Arial" pitchFamily="34" charset="0"/>
                <a:cs typeface="Arial" pitchFamily="34" charset="0"/>
              </a:rPr>
              <a:t>psciosociales</a:t>
            </a:r>
            <a:r>
              <a:rPr lang="es-ES" dirty="0" smtClean="0">
                <a:latin typeface="Arial" pitchFamily="34" charset="0"/>
                <a:cs typeface="Arial" pitchFamily="34" charset="0"/>
              </a:rPr>
              <a:t> se presentan por sexo) </a:t>
            </a:r>
          </a:p>
          <a:p>
            <a:pPr marL="1077913" lvl="1" indent="-620713">
              <a:buFont typeface="Arial" pitchFamily="34" charset="0"/>
              <a:buChar char="•"/>
            </a:pPr>
            <a:r>
              <a:rPr lang="es-ES" dirty="0" smtClean="0">
                <a:latin typeface="Arial" pitchFamily="34" charset="0"/>
                <a:cs typeface="Arial" pitchFamily="34" charset="0"/>
              </a:rPr>
              <a:t>Composición del grupo de trabajo paritario y constitución</a:t>
            </a:r>
          </a:p>
          <a:p>
            <a:pPr lvl="1">
              <a:buFont typeface="Arial" pitchFamily="34" charset="0"/>
              <a:buNone/>
            </a:pPr>
            <a:endParaRPr lang="es-ES" dirty="0" smtClean="0">
              <a:latin typeface="Arial" pitchFamily="34" charset="0"/>
              <a:cs typeface="Arial" pitchFamily="34" charset="0"/>
            </a:endParaRPr>
          </a:p>
          <a:p>
            <a:pPr marL="450850" indent="-450850">
              <a:buFont typeface="Wingdings" pitchFamily="2" charset="2"/>
              <a:buChar char="ü"/>
            </a:pPr>
            <a:r>
              <a:rPr lang="es-ES" dirty="0" smtClean="0">
                <a:latin typeface="Arial" pitchFamily="34" charset="0"/>
                <a:cs typeface="Arial" pitchFamily="34" charset="0"/>
              </a:rPr>
              <a:t>Finalmente el CSS ratifica el documento de evaluación de riesgos y planificación de la actividad preventiva, así como todo aquello que le presente el Grupo de Trabajo.</a:t>
            </a:r>
            <a:br>
              <a:rPr lang="es-ES" dirty="0" smtClean="0">
                <a:latin typeface="Arial" pitchFamily="34" charset="0"/>
                <a:cs typeface="Arial" pitchFamily="34" charset="0"/>
              </a:rPr>
            </a:br>
            <a:r>
              <a:rPr lang="es-ES" sz="900" dirty="0" smtClean="0">
                <a:solidFill>
                  <a:schemeClr val="accent2">
                    <a:lumMod val="75000"/>
                  </a:schemeClr>
                </a:solidFill>
                <a:latin typeface="Arial" pitchFamily="34" charset="0"/>
                <a:cs typeface="Arial" pitchFamily="34" charset="0"/>
              </a:rPr>
              <a:t>Atención: toda la información que se vaya decidiendo a partir de ahora deberá introducirse en la Aplicación Informática del método</a:t>
            </a:r>
          </a:p>
        </p:txBody>
      </p:sp>
      <p:pic>
        <p:nvPicPr>
          <p:cNvPr id="12" name="11 Imagen" descr="acuerdo tipo.jpg"/>
          <p:cNvPicPr>
            <a:picLocks noChangeAspect="1"/>
          </p:cNvPicPr>
          <p:nvPr/>
        </p:nvPicPr>
        <p:blipFill>
          <a:blip r:embed="rId5"/>
          <a:stretch>
            <a:fillRect/>
          </a:stretch>
        </p:blipFill>
        <p:spPr>
          <a:xfrm>
            <a:off x="5443570" y="938749"/>
            <a:ext cx="3271834" cy="1561557"/>
          </a:xfrm>
          <a:prstGeom prst="rect">
            <a:avLst/>
          </a:prstGeom>
          <a:ln>
            <a:solidFill>
              <a:schemeClr val="accent6">
                <a:lumMod val="75000"/>
              </a:schemeClr>
            </a:solidFill>
          </a:ln>
        </p:spPr>
      </p:pic>
      <p:graphicFrame>
        <p:nvGraphicFramePr>
          <p:cNvPr id="13" name="12 Tabla"/>
          <p:cNvGraphicFramePr>
            <a:graphicFrameLocks noGrp="1"/>
          </p:cNvGraphicFramePr>
          <p:nvPr/>
        </p:nvGraphicFramePr>
        <p:xfrm>
          <a:off x="500034" y="1285860"/>
          <a:ext cx="3857652" cy="914400"/>
        </p:xfrm>
        <a:graphic>
          <a:graphicData uri="http://schemas.openxmlformats.org/drawingml/2006/table">
            <a:tbl>
              <a:tblPr firstRow="1" bandRow="1">
                <a:tableStyleId>{5C22544A-7EE6-4342-B048-85BDC9FD1C3A}</a:tableStyleId>
              </a:tblPr>
              <a:tblGrid>
                <a:gridCol w="1928826"/>
                <a:gridCol w="1928826"/>
              </a:tblGrid>
              <a:tr h="370840">
                <a:tc>
                  <a:txBody>
                    <a:bodyPr/>
                    <a:lstStyle/>
                    <a:p>
                      <a:r>
                        <a:rPr lang="es-ES" dirty="0" smtClean="0"/>
                        <a:t>COMITÉ DE SEGURIDAD Y SALUD</a:t>
                      </a:r>
                      <a:endParaRPr lang="es-ES" dirty="0"/>
                    </a:p>
                  </a:txBody>
                  <a:tcPr/>
                </a:tc>
                <a:tc>
                  <a:txBody>
                    <a:bodyPr/>
                    <a:lstStyle/>
                    <a:p>
                      <a:r>
                        <a:rPr lang="es-ES" dirty="0" smtClean="0"/>
                        <a:t>Fase 1. Acordar la utilización del método</a:t>
                      </a:r>
                      <a:endParaRPr lang="es-ES" dirty="0"/>
                    </a:p>
                  </a:txBody>
                  <a:tcPr/>
                </a:tc>
              </a:tr>
            </a:tbl>
          </a:graphicData>
        </a:graphic>
      </p:graphicFrame>
      <p:pic>
        <p:nvPicPr>
          <p:cNvPr id="16" name="15 Imagen" descr="aplicación informatica.jpg"/>
          <p:cNvPicPr>
            <a:picLocks noChangeAspect="1"/>
          </p:cNvPicPr>
          <p:nvPr/>
        </p:nvPicPr>
        <p:blipFill>
          <a:blip r:embed="rId6" cstate="print"/>
          <a:stretch>
            <a:fillRect/>
          </a:stretch>
        </p:blipFill>
        <p:spPr>
          <a:xfrm>
            <a:off x="7786710" y="5643578"/>
            <a:ext cx="657222" cy="498682"/>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6000"/>
          </a:schemeClr>
        </a:solidFill>
        <a:effectLst/>
      </p:bgPr>
    </p:bg>
    <p:spTree>
      <p:nvGrpSpPr>
        <p:cNvPr id="1" name=""/>
        <p:cNvGrpSpPr/>
        <p:nvPr/>
      </p:nvGrpSpPr>
      <p:grpSpPr>
        <a:xfrm>
          <a:off x="0" y="0"/>
          <a:ext cx="0" cy="0"/>
          <a:chOff x="0" y="0"/>
          <a:chExt cx="0" cy="0"/>
        </a:xfrm>
      </p:grpSpPr>
      <p:pic>
        <p:nvPicPr>
          <p:cNvPr id="11" name="10 Imagen" descr="v2.jpg"/>
          <p:cNvPicPr>
            <a:picLocks noChangeAspect="1"/>
          </p:cNvPicPr>
          <p:nvPr/>
        </p:nvPicPr>
        <p:blipFill>
          <a:blip r:embed="rId3"/>
          <a:stretch>
            <a:fillRect/>
          </a:stretch>
        </p:blipFill>
        <p:spPr>
          <a:xfrm rot="773120">
            <a:off x="147505" y="213881"/>
            <a:ext cx="1372287" cy="837446"/>
          </a:xfrm>
          <a:prstGeom prst="rect">
            <a:avLst/>
          </a:prstGeom>
        </p:spPr>
      </p:pic>
      <p:sp>
        <p:nvSpPr>
          <p:cNvPr id="5" name="4 Marcador de número de diapositiva"/>
          <p:cNvSpPr>
            <a:spLocks noGrp="1"/>
          </p:cNvSpPr>
          <p:nvPr>
            <p:ph type="sldNum" sz="quarter" idx="11"/>
          </p:nvPr>
        </p:nvSpPr>
        <p:spPr/>
        <p:txBody>
          <a:bodyPr/>
          <a:lstStyle/>
          <a:p>
            <a:pPr>
              <a:defRPr/>
            </a:pPr>
            <a:fld id="{4278A505-D1AE-4D03-8932-0B1247E6BF4A}" type="slidenum">
              <a:rPr lang="es-ES" smtClean="0"/>
              <a:pPr>
                <a:defRPr/>
              </a:pPr>
              <a:t>8</a:t>
            </a:fld>
            <a:endParaRPr lang="es-ES"/>
          </a:p>
        </p:txBody>
      </p:sp>
      <p:sp>
        <p:nvSpPr>
          <p:cNvPr id="6" name="5 Marcador de fecha"/>
          <p:cNvSpPr>
            <a:spLocks noGrp="1"/>
          </p:cNvSpPr>
          <p:nvPr>
            <p:ph type="dt" sz="half" idx="12"/>
          </p:nvPr>
        </p:nvSpPr>
        <p:spPr/>
        <p:txBody>
          <a:bodyPr/>
          <a:lstStyle/>
          <a:p>
            <a:pPr>
              <a:defRPr/>
            </a:pPr>
            <a:fld id="{EDCC81CF-794D-4F01-8BAB-50FA52AC104E}" type="datetime1">
              <a:rPr lang="es-ES" smtClean="0"/>
              <a:pPr>
                <a:defRPr/>
              </a:pPr>
              <a:t>05/08/2014</a:t>
            </a:fld>
            <a:endParaRPr lang="es-ES"/>
          </a:p>
        </p:txBody>
      </p:sp>
      <p:pic>
        <p:nvPicPr>
          <p:cNvPr id="8" name="7 Imagen" descr="encabezamiento ppt.jpg"/>
          <p:cNvPicPr>
            <a:picLocks noChangeAspect="1"/>
          </p:cNvPicPr>
          <p:nvPr/>
        </p:nvPicPr>
        <p:blipFill>
          <a:blip r:embed="rId4"/>
          <a:stretch>
            <a:fillRect/>
          </a:stretch>
        </p:blipFill>
        <p:spPr>
          <a:xfrm>
            <a:off x="71407" y="71415"/>
            <a:ext cx="9001188" cy="696092"/>
          </a:xfrm>
          <a:prstGeom prst="rect">
            <a:avLst/>
          </a:prstGeom>
        </p:spPr>
      </p:pic>
      <p:sp>
        <p:nvSpPr>
          <p:cNvPr id="7" name="6 Rectángulo"/>
          <p:cNvSpPr/>
          <p:nvPr/>
        </p:nvSpPr>
        <p:spPr>
          <a:xfrm>
            <a:off x="500034" y="1857364"/>
            <a:ext cx="8286808" cy="4247317"/>
          </a:xfrm>
          <a:prstGeom prst="rect">
            <a:avLst/>
          </a:prstGeom>
        </p:spPr>
        <p:txBody>
          <a:bodyPr wrap="square">
            <a:spAutoFit/>
          </a:bodyPr>
          <a:lstStyle/>
          <a:p>
            <a:pPr marL="450850" indent="-450850"/>
            <a:r>
              <a:rPr lang="es-ES" dirty="0" smtClean="0">
                <a:latin typeface="Arial" pitchFamily="34" charset="0"/>
                <a:cs typeface="Arial" pitchFamily="34" charset="0"/>
              </a:rPr>
              <a:t>Objetivo: conseguir que la plantilla responda al cuestionario</a:t>
            </a:r>
            <a:br>
              <a:rPr lang="es-ES" dirty="0" smtClean="0">
                <a:latin typeface="Arial" pitchFamily="34" charset="0"/>
                <a:cs typeface="Arial" pitchFamily="34" charset="0"/>
              </a:rPr>
            </a:br>
            <a:endParaRPr lang="es-ES" dirty="0" smtClean="0">
              <a:latin typeface="Arial" pitchFamily="34" charset="0"/>
              <a:cs typeface="Arial" pitchFamily="34" charset="0"/>
            </a:endParaRPr>
          </a:p>
          <a:p>
            <a:pPr marL="450850" indent="-450850">
              <a:buFont typeface="Wingdings" pitchFamily="2" charset="2"/>
              <a:buChar char="ü"/>
            </a:pPr>
            <a:r>
              <a:rPr lang="es-ES" dirty="0" smtClean="0">
                <a:latin typeface="Arial" pitchFamily="34" charset="0"/>
                <a:cs typeface="Arial" pitchFamily="34" charset="0"/>
              </a:rPr>
              <a:t>Adaptar el cuestionario</a:t>
            </a:r>
            <a:br>
              <a:rPr lang="es-ES" dirty="0" smtClean="0">
                <a:latin typeface="Arial" pitchFamily="34" charset="0"/>
                <a:cs typeface="Arial" pitchFamily="34" charset="0"/>
              </a:rPr>
            </a:br>
            <a:r>
              <a:rPr lang="es-ES" dirty="0" smtClean="0">
                <a:latin typeface="Arial" pitchFamily="34" charset="0"/>
                <a:cs typeface="Arial" pitchFamily="34" charset="0"/>
              </a:rPr>
              <a:t/>
            </a:r>
            <a:br>
              <a:rPr lang="es-ES" dirty="0" smtClean="0">
                <a:latin typeface="Arial" pitchFamily="34" charset="0"/>
                <a:cs typeface="Arial" pitchFamily="34" charset="0"/>
              </a:rPr>
            </a:br>
            <a:r>
              <a:rPr lang="es-ES" dirty="0" smtClean="0">
                <a:latin typeface="Arial" pitchFamily="34" charset="0"/>
                <a:cs typeface="Arial" pitchFamily="34" charset="0"/>
              </a:rPr>
              <a:t/>
            </a:r>
            <a:br>
              <a:rPr lang="es-ES" dirty="0" smtClean="0">
                <a:latin typeface="Arial" pitchFamily="34" charset="0"/>
                <a:cs typeface="Arial" pitchFamily="34" charset="0"/>
              </a:rPr>
            </a:br>
            <a:endParaRPr lang="es-ES" dirty="0" smtClean="0">
              <a:latin typeface="Arial" pitchFamily="34" charset="0"/>
              <a:cs typeface="Arial" pitchFamily="34" charset="0"/>
            </a:endParaRPr>
          </a:p>
          <a:p>
            <a:pPr>
              <a:buFontTx/>
              <a:buNone/>
            </a:pPr>
            <a:r>
              <a:rPr lang="es-ES" dirty="0" smtClean="0">
                <a:latin typeface="Arial" pitchFamily="34" charset="0"/>
                <a:cs typeface="Arial" pitchFamily="34" charset="0"/>
              </a:rPr>
              <a:t/>
            </a:r>
            <a:br>
              <a:rPr lang="es-ES" dirty="0" smtClean="0">
                <a:latin typeface="Arial" pitchFamily="34" charset="0"/>
                <a:cs typeface="Arial" pitchFamily="34" charset="0"/>
              </a:rPr>
            </a:br>
            <a:r>
              <a:rPr lang="es-ES" dirty="0" smtClean="0">
                <a:latin typeface="Arial" pitchFamily="34" charset="0"/>
                <a:cs typeface="Arial" pitchFamily="34" charset="0"/>
              </a:rPr>
              <a:t/>
            </a:r>
            <a:br>
              <a:rPr lang="es-ES" dirty="0" smtClean="0">
                <a:latin typeface="Arial" pitchFamily="34" charset="0"/>
                <a:cs typeface="Arial" pitchFamily="34" charset="0"/>
              </a:rPr>
            </a:br>
            <a:endParaRPr lang="es-ES" dirty="0" smtClean="0">
              <a:latin typeface="Arial" pitchFamily="34" charset="0"/>
              <a:cs typeface="Arial" pitchFamily="34" charset="0"/>
            </a:endParaRPr>
          </a:p>
          <a:p>
            <a:pPr marL="450850" indent="-450850">
              <a:buFont typeface="Wingdings" pitchFamily="2" charset="2"/>
              <a:buChar char="ü"/>
            </a:pPr>
            <a:r>
              <a:rPr lang="es-ES" dirty="0" smtClean="0">
                <a:latin typeface="Arial" pitchFamily="34" charset="0"/>
                <a:cs typeface="Arial" pitchFamily="34" charset="0"/>
              </a:rPr>
              <a:t>Diseñar la sensibilización de la plantilla y la distribución y recogida del cuestionario. </a:t>
            </a:r>
          </a:p>
          <a:p>
            <a:pPr marL="1077913" lvl="1" indent="-620713">
              <a:buFont typeface="Arial" pitchFamily="34" charset="0"/>
              <a:buChar char="•"/>
            </a:pPr>
            <a:endParaRPr lang="es-ES" dirty="0" smtClean="0">
              <a:latin typeface="Arial" pitchFamily="34" charset="0"/>
              <a:cs typeface="Arial" pitchFamily="34" charset="0"/>
            </a:endParaRPr>
          </a:p>
          <a:p>
            <a:pPr lvl="1">
              <a:buFont typeface="Arial" pitchFamily="34" charset="0"/>
              <a:buNone/>
            </a:pPr>
            <a:endParaRPr lang="es-ES" dirty="0" smtClean="0">
              <a:latin typeface="Arial" pitchFamily="34" charset="0"/>
              <a:cs typeface="Arial" pitchFamily="34" charset="0"/>
            </a:endParaRPr>
          </a:p>
          <a:p>
            <a:pPr marL="450850" indent="-450850">
              <a:buFont typeface="Wingdings" pitchFamily="2" charset="2"/>
              <a:buChar char="ü"/>
            </a:pPr>
            <a:r>
              <a:rPr lang="es-ES" dirty="0" smtClean="0">
                <a:latin typeface="Arial" pitchFamily="34" charset="0"/>
                <a:cs typeface="Arial" pitchFamily="34" charset="0"/>
              </a:rPr>
              <a:t>Poner en marcha el trabajo de campo. </a:t>
            </a:r>
            <a:br>
              <a:rPr lang="es-ES" dirty="0" smtClean="0">
                <a:latin typeface="Arial" pitchFamily="34" charset="0"/>
                <a:cs typeface="Arial" pitchFamily="34" charset="0"/>
              </a:rPr>
            </a:br>
            <a:endParaRPr lang="es-ES" dirty="0" smtClean="0">
              <a:solidFill>
                <a:schemeClr val="accent2">
                  <a:lumMod val="75000"/>
                </a:schemeClr>
              </a:solidFill>
              <a:latin typeface="Arial" pitchFamily="34" charset="0"/>
              <a:cs typeface="Arial" pitchFamily="34" charset="0"/>
            </a:endParaRPr>
          </a:p>
        </p:txBody>
      </p:sp>
      <p:graphicFrame>
        <p:nvGraphicFramePr>
          <p:cNvPr id="13" name="12 Tabla"/>
          <p:cNvGraphicFramePr>
            <a:graphicFrameLocks noGrp="1"/>
          </p:cNvGraphicFramePr>
          <p:nvPr/>
        </p:nvGraphicFramePr>
        <p:xfrm>
          <a:off x="1571604" y="928670"/>
          <a:ext cx="6643734" cy="640080"/>
        </p:xfrm>
        <a:graphic>
          <a:graphicData uri="http://schemas.openxmlformats.org/drawingml/2006/table">
            <a:tbl>
              <a:tblPr firstRow="1" bandRow="1">
                <a:tableStyleId>{5C22544A-7EE6-4342-B048-85BDC9FD1C3A}</a:tableStyleId>
              </a:tblPr>
              <a:tblGrid>
                <a:gridCol w="2322082"/>
                <a:gridCol w="4321652"/>
              </a:tblGrid>
              <a:tr h="370840">
                <a:tc>
                  <a:txBody>
                    <a:bodyPr/>
                    <a:lstStyle/>
                    <a:p>
                      <a:r>
                        <a:rPr lang="es-ES" dirty="0" smtClean="0"/>
                        <a:t>GRUPO DE TRABAJO</a:t>
                      </a:r>
                      <a:endParaRPr lang="es-ES" dirty="0"/>
                    </a:p>
                  </a:txBody>
                  <a:tcPr/>
                </a:tc>
                <a:tc>
                  <a:txBody>
                    <a:bodyPr/>
                    <a:lstStyle/>
                    <a:p>
                      <a:r>
                        <a:rPr lang="es-ES" dirty="0" smtClean="0"/>
                        <a:t>Fase 2. Preparar y realizar trabajo</a:t>
                      </a:r>
                      <a:r>
                        <a:rPr lang="es-ES" baseline="0" dirty="0" smtClean="0"/>
                        <a:t> de campo</a:t>
                      </a:r>
                      <a:endParaRPr lang="es-ES" dirty="0"/>
                    </a:p>
                  </a:txBody>
                  <a:tcPr/>
                </a:tc>
              </a:tr>
            </a:tbl>
          </a:graphicData>
        </a:graphic>
      </p:graphicFrame>
      <p:graphicFrame>
        <p:nvGraphicFramePr>
          <p:cNvPr id="10" name="9 Tabla"/>
          <p:cNvGraphicFramePr>
            <a:graphicFrameLocks noGrp="1"/>
          </p:cNvGraphicFramePr>
          <p:nvPr/>
        </p:nvGraphicFramePr>
        <p:xfrm>
          <a:off x="4500562" y="2266952"/>
          <a:ext cx="4071965" cy="1447800"/>
        </p:xfrm>
        <a:graphic>
          <a:graphicData uri="http://schemas.openxmlformats.org/drawingml/2006/table">
            <a:tbl>
              <a:tblPr firstRow="1" bandRow="1">
                <a:tableStyleId>{5C22544A-7EE6-4342-B048-85BDC9FD1C3A}</a:tableStyleId>
              </a:tblPr>
              <a:tblGrid>
                <a:gridCol w="1104633"/>
                <a:gridCol w="1610010"/>
                <a:gridCol w="1357322"/>
              </a:tblGrid>
              <a:tr h="370840">
                <a:tc rowSpan="3">
                  <a:txBody>
                    <a:bodyPr/>
                    <a:lstStyle/>
                    <a:p>
                      <a:r>
                        <a:rPr lang="es-ES" sz="1100" dirty="0" smtClean="0"/>
                        <a:t>109 preguntas</a:t>
                      </a:r>
                      <a:endParaRPr lang="es-ES" sz="1100" dirty="0"/>
                    </a:p>
                  </a:txBody>
                  <a:tcPr>
                    <a:solidFill>
                      <a:schemeClr val="tx2">
                        <a:lumMod val="75000"/>
                      </a:schemeClr>
                    </a:solidFill>
                  </a:tcPr>
                </a:tc>
                <a:tc>
                  <a:txBody>
                    <a:bodyPr/>
                    <a:lstStyle/>
                    <a:p>
                      <a:r>
                        <a:rPr lang="es-ES" sz="1100" dirty="0" smtClean="0"/>
                        <a:t>Exposiciones psicosociales </a:t>
                      </a:r>
                      <a:endParaRPr lang="es-ES" sz="1100" dirty="0"/>
                    </a:p>
                  </a:txBody>
                  <a:tcPr>
                    <a:solidFill>
                      <a:schemeClr val="tx2">
                        <a:lumMod val="60000"/>
                        <a:lumOff val="40000"/>
                      </a:schemeClr>
                    </a:solidFill>
                  </a:tcPr>
                </a:tc>
                <a:tc>
                  <a:txBody>
                    <a:bodyPr/>
                    <a:lstStyle/>
                    <a:p>
                      <a:r>
                        <a:rPr lang="es-ES" sz="1100" dirty="0" smtClean="0"/>
                        <a:t>69 preguntas</a:t>
                      </a:r>
                      <a:endParaRPr lang="es-ES" sz="1100" dirty="0"/>
                    </a:p>
                  </a:txBody>
                  <a:tcPr>
                    <a:solidFill>
                      <a:schemeClr val="tx2">
                        <a:lumMod val="60000"/>
                        <a:lumOff val="40000"/>
                      </a:schemeClr>
                    </a:solidFill>
                  </a:tcPr>
                </a:tc>
              </a:tr>
              <a:tr h="370840">
                <a:tc vMerge="1">
                  <a:txBody>
                    <a:bodyPr/>
                    <a:lstStyle/>
                    <a:p>
                      <a:endParaRPr lang="es-ES" sz="1100" dirty="0"/>
                    </a:p>
                  </a:txBody>
                  <a:tcPr>
                    <a:solidFill>
                      <a:schemeClr val="tx2">
                        <a:lumMod val="75000"/>
                      </a:schemeClr>
                    </a:solidFill>
                  </a:tcPr>
                </a:tc>
                <a:tc>
                  <a:txBody>
                    <a:bodyPr/>
                    <a:lstStyle/>
                    <a:p>
                      <a:r>
                        <a:rPr lang="es-ES" sz="1100" dirty="0" smtClean="0"/>
                        <a:t>Socio</a:t>
                      </a:r>
                      <a:r>
                        <a:rPr lang="es-ES" sz="1100" baseline="0" dirty="0" smtClean="0"/>
                        <a:t> demográficos</a:t>
                      </a:r>
                    </a:p>
                    <a:p>
                      <a:r>
                        <a:rPr lang="es-ES" sz="1100" baseline="0" dirty="0" smtClean="0"/>
                        <a:t>Condiciones trabajo</a:t>
                      </a:r>
                    </a:p>
                    <a:p>
                      <a:r>
                        <a:rPr lang="es-ES" sz="1100" baseline="0" dirty="0" smtClean="0"/>
                        <a:t>Trabajo </a:t>
                      </a:r>
                      <a:r>
                        <a:rPr lang="es-ES" sz="1100" baseline="0" dirty="0" err="1" smtClean="0"/>
                        <a:t>dom</a:t>
                      </a:r>
                      <a:r>
                        <a:rPr lang="es-ES" sz="1100" baseline="0" dirty="0" smtClean="0"/>
                        <a:t>-familiar</a:t>
                      </a:r>
                      <a:endParaRPr lang="es-ES" sz="1100" dirty="0"/>
                    </a:p>
                  </a:txBody>
                  <a:tcPr>
                    <a:solidFill>
                      <a:schemeClr val="tx2">
                        <a:lumMod val="60000"/>
                        <a:lumOff val="40000"/>
                      </a:schemeClr>
                    </a:solidFill>
                  </a:tcPr>
                </a:tc>
                <a:tc>
                  <a:txBody>
                    <a:bodyPr/>
                    <a:lstStyle/>
                    <a:p>
                      <a:r>
                        <a:rPr lang="es-ES" sz="1100" dirty="0" smtClean="0"/>
                        <a:t>25 preguntas</a:t>
                      </a:r>
                      <a:endParaRPr lang="es-ES" sz="1100" dirty="0"/>
                    </a:p>
                  </a:txBody>
                  <a:tcPr>
                    <a:solidFill>
                      <a:schemeClr val="tx2">
                        <a:lumMod val="60000"/>
                        <a:lumOff val="40000"/>
                      </a:schemeClr>
                    </a:solidFill>
                  </a:tcPr>
                </a:tc>
              </a:tr>
              <a:tr h="370840">
                <a:tc vMerge="1">
                  <a:txBody>
                    <a:bodyPr/>
                    <a:lstStyle/>
                    <a:p>
                      <a:endParaRPr lang="es-ES" dirty="0"/>
                    </a:p>
                  </a:txBody>
                  <a:tcPr/>
                </a:tc>
                <a:tc>
                  <a:txBody>
                    <a:bodyPr/>
                    <a:lstStyle/>
                    <a:p>
                      <a:r>
                        <a:rPr lang="es-ES" sz="1100" dirty="0" smtClean="0"/>
                        <a:t>Datos sobre salud y satisfacción</a:t>
                      </a:r>
                      <a:endParaRPr lang="es-ES" sz="1100" dirty="0"/>
                    </a:p>
                  </a:txBody>
                  <a:tcPr>
                    <a:solidFill>
                      <a:schemeClr val="tx2">
                        <a:lumMod val="40000"/>
                        <a:lumOff val="60000"/>
                      </a:schemeClr>
                    </a:solidFill>
                  </a:tcPr>
                </a:tc>
                <a:tc>
                  <a:txBody>
                    <a:bodyPr/>
                    <a:lstStyle/>
                    <a:p>
                      <a:r>
                        <a:rPr lang="es-ES" sz="1100" dirty="0" smtClean="0"/>
                        <a:t>15 preguntas</a:t>
                      </a:r>
                      <a:endParaRPr lang="es-ES" sz="1100" dirty="0"/>
                    </a:p>
                  </a:txBody>
                  <a:tcPr>
                    <a:solidFill>
                      <a:schemeClr val="tx2">
                        <a:lumMod val="40000"/>
                        <a:lumOff val="60000"/>
                      </a:schemeClr>
                    </a:solidFill>
                  </a:tcPr>
                </a:tc>
              </a:tr>
            </a:tbl>
          </a:graphicData>
        </a:graphic>
      </p:graphicFrame>
      <p:pic>
        <p:nvPicPr>
          <p:cNvPr id="14" name="13 Imagen" descr="anexo VII.jpg"/>
          <p:cNvPicPr>
            <a:picLocks noChangeAspect="1"/>
          </p:cNvPicPr>
          <p:nvPr/>
        </p:nvPicPr>
        <p:blipFill>
          <a:blip r:embed="rId5" cstate="print"/>
          <a:stretch>
            <a:fillRect/>
          </a:stretch>
        </p:blipFill>
        <p:spPr>
          <a:xfrm>
            <a:off x="3000364" y="2786058"/>
            <a:ext cx="1004882" cy="1470058"/>
          </a:xfrm>
          <a:prstGeom prst="rect">
            <a:avLst/>
          </a:prstGeom>
          <a:ln cmpd="dbl">
            <a:solidFill>
              <a:schemeClr val="accent2">
                <a:lumMod val="75000"/>
              </a:schemeClr>
            </a:solidFill>
          </a:ln>
        </p:spPr>
      </p:pic>
      <p:pic>
        <p:nvPicPr>
          <p:cNvPr id="15" name="14 Imagen" descr="preguntas.jpg"/>
          <p:cNvPicPr>
            <a:picLocks noChangeAspect="1"/>
          </p:cNvPicPr>
          <p:nvPr/>
        </p:nvPicPr>
        <p:blipFill>
          <a:blip r:embed="rId6" cstate="print"/>
          <a:stretch>
            <a:fillRect/>
          </a:stretch>
        </p:blipFill>
        <p:spPr>
          <a:xfrm>
            <a:off x="642910" y="2857496"/>
            <a:ext cx="1974544" cy="990596"/>
          </a:xfrm>
          <a:prstGeom prst="rect">
            <a:avLst/>
          </a:prstGeom>
        </p:spPr>
      </p:pic>
      <p:cxnSp>
        <p:nvCxnSpPr>
          <p:cNvPr id="19" name="18 Conector recto de flecha"/>
          <p:cNvCxnSpPr>
            <a:stCxn id="15" idx="2"/>
          </p:cNvCxnSpPr>
          <p:nvPr/>
        </p:nvCxnSpPr>
        <p:spPr>
          <a:xfrm rot="16200000" flipH="1">
            <a:off x="2989166" y="2489108"/>
            <a:ext cx="366726" cy="3084694"/>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a:off x="4071934" y="3500438"/>
            <a:ext cx="594364" cy="428628"/>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3" name="22 Imagen" descr="aplicación informatica.jpg"/>
          <p:cNvPicPr>
            <a:picLocks noChangeAspect="1"/>
          </p:cNvPicPr>
          <p:nvPr/>
        </p:nvPicPr>
        <p:blipFill>
          <a:blip r:embed="rId7" cstate="print"/>
          <a:stretch>
            <a:fillRect/>
          </a:stretch>
        </p:blipFill>
        <p:spPr>
          <a:xfrm>
            <a:off x="4714876" y="3857628"/>
            <a:ext cx="657222" cy="498682"/>
          </a:xfrm>
          <a:prstGeom prst="rect">
            <a:avLst/>
          </a:prstGeom>
        </p:spPr>
      </p:pic>
      <p:pic>
        <p:nvPicPr>
          <p:cNvPr id="27" name="26 Imagen" descr="aplicación informatica.jpg"/>
          <p:cNvPicPr>
            <a:picLocks noChangeAspect="1"/>
          </p:cNvPicPr>
          <p:nvPr/>
        </p:nvPicPr>
        <p:blipFill>
          <a:blip r:embed="rId7" cstate="print"/>
          <a:stretch>
            <a:fillRect/>
          </a:stretch>
        </p:blipFill>
        <p:spPr>
          <a:xfrm>
            <a:off x="2500298" y="4643446"/>
            <a:ext cx="657222" cy="498682"/>
          </a:xfrm>
          <a:prstGeom prst="rect">
            <a:avLst/>
          </a:prstGeom>
        </p:spPr>
      </p:pic>
      <p:pic>
        <p:nvPicPr>
          <p:cNvPr id="28" name="27 Imagen" descr="informacion AI.jpg"/>
          <p:cNvPicPr>
            <a:picLocks noChangeAspect="1"/>
          </p:cNvPicPr>
          <p:nvPr/>
        </p:nvPicPr>
        <p:blipFill>
          <a:blip r:embed="rId8" cstate="print"/>
          <a:stretch>
            <a:fillRect/>
          </a:stretch>
        </p:blipFill>
        <p:spPr>
          <a:xfrm>
            <a:off x="5214942" y="4857760"/>
            <a:ext cx="2350560" cy="125205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46000"/>
          </a:schemeClr>
        </a:solidFill>
        <a:effectLst/>
      </p:bgPr>
    </p:bg>
    <p:spTree>
      <p:nvGrpSpPr>
        <p:cNvPr id="1" name=""/>
        <p:cNvGrpSpPr/>
        <p:nvPr/>
      </p:nvGrpSpPr>
      <p:grpSpPr>
        <a:xfrm>
          <a:off x="0" y="0"/>
          <a:ext cx="0" cy="0"/>
          <a:chOff x="0" y="0"/>
          <a:chExt cx="0" cy="0"/>
        </a:xfrm>
      </p:grpSpPr>
      <p:pic>
        <p:nvPicPr>
          <p:cNvPr id="11" name="10 Imagen" descr="v2.jpg"/>
          <p:cNvPicPr>
            <a:picLocks noChangeAspect="1"/>
          </p:cNvPicPr>
          <p:nvPr/>
        </p:nvPicPr>
        <p:blipFill>
          <a:blip r:embed="rId3"/>
          <a:stretch>
            <a:fillRect/>
          </a:stretch>
        </p:blipFill>
        <p:spPr>
          <a:xfrm rot="773120">
            <a:off x="147505" y="213881"/>
            <a:ext cx="1372287" cy="837446"/>
          </a:xfrm>
          <a:prstGeom prst="rect">
            <a:avLst/>
          </a:prstGeom>
        </p:spPr>
      </p:pic>
      <p:sp>
        <p:nvSpPr>
          <p:cNvPr id="5" name="4 Marcador de número de diapositiva"/>
          <p:cNvSpPr>
            <a:spLocks noGrp="1"/>
          </p:cNvSpPr>
          <p:nvPr>
            <p:ph type="sldNum" sz="quarter" idx="11"/>
          </p:nvPr>
        </p:nvSpPr>
        <p:spPr/>
        <p:txBody>
          <a:bodyPr/>
          <a:lstStyle/>
          <a:p>
            <a:pPr>
              <a:defRPr/>
            </a:pPr>
            <a:fld id="{4278A505-D1AE-4D03-8932-0B1247E6BF4A}" type="slidenum">
              <a:rPr lang="es-ES" smtClean="0"/>
              <a:pPr>
                <a:defRPr/>
              </a:pPr>
              <a:t>9</a:t>
            </a:fld>
            <a:endParaRPr lang="es-ES"/>
          </a:p>
        </p:txBody>
      </p:sp>
      <p:sp>
        <p:nvSpPr>
          <p:cNvPr id="6" name="5 Marcador de fecha"/>
          <p:cNvSpPr>
            <a:spLocks noGrp="1"/>
          </p:cNvSpPr>
          <p:nvPr>
            <p:ph type="dt" sz="half" idx="12"/>
          </p:nvPr>
        </p:nvSpPr>
        <p:spPr/>
        <p:txBody>
          <a:bodyPr/>
          <a:lstStyle/>
          <a:p>
            <a:pPr>
              <a:defRPr/>
            </a:pPr>
            <a:fld id="{EDCC81CF-794D-4F01-8BAB-50FA52AC104E}" type="datetime1">
              <a:rPr lang="es-ES" smtClean="0"/>
              <a:pPr>
                <a:defRPr/>
              </a:pPr>
              <a:t>05/08/2014</a:t>
            </a:fld>
            <a:endParaRPr lang="es-ES"/>
          </a:p>
        </p:txBody>
      </p:sp>
      <p:pic>
        <p:nvPicPr>
          <p:cNvPr id="8" name="7 Imagen" descr="encabezamiento ppt.jpg"/>
          <p:cNvPicPr>
            <a:picLocks noChangeAspect="1"/>
          </p:cNvPicPr>
          <p:nvPr/>
        </p:nvPicPr>
        <p:blipFill>
          <a:blip r:embed="rId4"/>
          <a:stretch>
            <a:fillRect/>
          </a:stretch>
        </p:blipFill>
        <p:spPr>
          <a:xfrm>
            <a:off x="71407" y="71415"/>
            <a:ext cx="9001188" cy="696092"/>
          </a:xfrm>
          <a:prstGeom prst="rect">
            <a:avLst/>
          </a:prstGeom>
        </p:spPr>
      </p:pic>
      <p:sp>
        <p:nvSpPr>
          <p:cNvPr id="7" name="6 Rectángulo"/>
          <p:cNvSpPr/>
          <p:nvPr/>
        </p:nvSpPr>
        <p:spPr>
          <a:xfrm>
            <a:off x="2000232" y="2571744"/>
            <a:ext cx="5429288" cy="3139321"/>
          </a:xfrm>
          <a:prstGeom prst="rect">
            <a:avLst/>
          </a:prstGeom>
        </p:spPr>
        <p:txBody>
          <a:bodyPr wrap="square">
            <a:spAutoFit/>
          </a:bodyPr>
          <a:lstStyle/>
          <a:p>
            <a:pPr marL="450850" indent="-450850">
              <a:buFont typeface="Wingdings" pitchFamily="2" charset="2"/>
              <a:buChar char="ü"/>
            </a:pPr>
            <a:r>
              <a:rPr lang="es-ES" dirty="0" smtClean="0">
                <a:latin typeface="Arial" pitchFamily="34" charset="0"/>
                <a:cs typeface="Arial" pitchFamily="34" charset="0"/>
              </a:rPr>
              <a:t>Introducir los datos de los cuestionarios en la AI (informatizar los datos)</a:t>
            </a:r>
          </a:p>
          <a:p>
            <a:pPr marL="450850" indent="-450850">
              <a:buFont typeface="Wingdings" pitchFamily="2" charset="2"/>
              <a:buChar char="ü"/>
            </a:pPr>
            <a:r>
              <a:rPr lang="es-ES" dirty="0" smtClean="0">
                <a:latin typeface="Arial" pitchFamily="34" charset="0"/>
                <a:cs typeface="Arial" pitchFamily="34" charset="0"/>
              </a:rPr>
              <a:t>Generar el informe preliminar. </a:t>
            </a:r>
          </a:p>
          <a:p>
            <a:pPr marL="450850" indent="-450850"/>
            <a:endParaRPr lang="es-ES" dirty="0" smtClean="0">
              <a:latin typeface="Arial" pitchFamily="34" charset="0"/>
              <a:cs typeface="Arial" pitchFamily="34" charset="0"/>
            </a:endParaRPr>
          </a:p>
          <a:p>
            <a:pPr marL="908050" lvl="1" indent="-450850">
              <a:buFont typeface="Wingdings" pitchFamily="2" charset="2"/>
              <a:buChar char="ü"/>
            </a:pPr>
            <a:r>
              <a:rPr lang="es-ES" dirty="0" smtClean="0">
                <a:latin typeface="Arial" pitchFamily="34" charset="0"/>
                <a:cs typeface="Arial" pitchFamily="34" charset="0"/>
              </a:rPr>
              <a:t>Concretar la exposición:</a:t>
            </a:r>
          </a:p>
          <a:p>
            <a:pPr marL="908050" lvl="1" indent="-450850">
              <a:buFont typeface="Wingdings" pitchFamily="2" charset="2"/>
              <a:buChar char="ü"/>
            </a:pPr>
            <a:r>
              <a:rPr lang="es-ES" dirty="0" smtClean="0">
                <a:latin typeface="Arial" pitchFamily="34" charset="0"/>
                <a:cs typeface="Arial" pitchFamily="34" charset="0"/>
              </a:rPr>
              <a:t>Búsqueda del posible origen</a:t>
            </a:r>
          </a:p>
          <a:p>
            <a:pPr marL="908050" lvl="1" indent="-450850">
              <a:buFont typeface="Wingdings" pitchFamily="2" charset="2"/>
              <a:buChar char="ü"/>
            </a:pPr>
            <a:r>
              <a:rPr lang="es-ES" dirty="0" smtClean="0">
                <a:latin typeface="Arial" pitchFamily="34" charset="0"/>
                <a:cs typeface="Arial" pitchFamily="34" charset="0"/>
              </a:rPr>
              <a:t>Propuesta de medidas preventivas</a:t>
            </a:r>
            <a:br>
              <a:rPr lang="es-ES" dirty="0" smtClean="0">
                <a:latin typeface="Arial" pitchFamily="34" charset="0"/>
                <a:cs typeface="Arial" pitchFamily="34" charset="0"/>
              </a:rPr>
            </a:br>
            <a:endParaRPr lang="es-ES" dirty="0" smtClean="0">
              <a:latin typeface="Arial" pitchFamily="34" charset="0"/>
              <a:cs typeface="Arial" pitchFamily="34" charset="0"/>
            </a:endParaRPr>
          </a:p>
          <a:p>
            <a:pPr lvl="1">
              <a:buFont typeface="Arial" pitchFamily="34" charset="0"/>
              <a:buNone/>
            </a:pPr>
            <a:endParaRPr lang="es-ES" dirty="0" smtClean="0">
              <a:latin typeface="Arial" pitchFamily="34" charset="0"/>
              <a:cs typeface="Arial" pitchFamily="34" charset="0"/>
            </a:endParaRPr>
          </a:p>
          <a:p>
            <a:pPr marL="450850" indent="-450850"/>
            <a:r>
              <a:rPr lang="es-ES" dirty="0" smtClean="0">
                <a:latin typeface="Arial" pitchFamily="34" charset="0"/>
                <a:cs typeface="Arial" pitchFamily="34" charset="0"/>
              </a:rPr>
              <a:t/>
            </a:r>
            <a:br>
              <a:rPr lang="es-ES" dirty="0" smtClean="0">
                <a:latin typeface="Arial" pitchFamily="34" charset="0"/>
                <a:cs typeface="Arial" pitchFamily="34" charset="0"/>
              </a:rPr>
            </a:br>
            <a:endParaRPr lang="es-ES" dirty="0" smtClean="0">
              <a:solidFill>
                <a:schemeClr val="accent2">
                  <a:lumMod val="75000"/>
                </a:schemeClr>
              </a:solidFill>
              <a:latin typeface="Arial" pitchFamily="34" charset="0"/>
              <a:cs typeface="Arial" pitchFamily="34" charset="0"/>
            </a:endParaRPr>
          </a:p>
        </p:txBody>
      </p:sp>
      <p:graphicFrame>
        <p:nvGraphicFramePr>
          <p:cNvPr id="13" name="12 Tabla"/>
          <p:cNvGraphicFramePr>
            <a:graphicFrameLocks noGrp="1"/>
          </p:cNvGraphicFramePr>
          <p:nvPr/>
        </p:nvGraphicFramePr>
        <p:xfrm>
          <a:off x="1571604" y="928670"/>
          <a:ext cx="7000924" cy="1158240"/>
        </p:xfrm>
        <a:graphic>
          <a:graphicData uri="http://schemas.openxmlformats.org/drawingml/2006/table">
            <a:tbl>
              <a:tblPr firstRow="1" bandRow="1">
                <a:tableStyleId>{5C22544A-7EE6-4342-B048-85BDC9FD1C3A}</a:tableStyleId>
              </a:tblPr>
              <a:tblGrid>
                <a:gridCol w="1931289"/>
                <a:gridCol w="5069635"/>
              </a:tblGrid>
              <a:tr h="370840">
                <a:tc>
                  <a:txBody>
                    <a:bodyPr/>
                    <a:lstStyle/>
                    <a:p>
                      <a:r>
                        <a:rPr lang="es-ES" sz="1600" dirty="0" smtClean="0"/>
                        <a:t>GRUPO DE TRABAJO</a:t>
                      </a:r>
                      <a:endParaRPr lang="es-ES" sz="1600" dirty="0"/>
                    </a:p>
                  </a:txBody>
                  <a:tcPr/>
                </a:tc>
                <a:tc>
                  <a:txBody>
                    <a:bodyPr/>
                    <a:lstStyle/>
                    <a:p>
                      <a:r>
                        <a:rPr lang="es-ES" sz="1600" dirty="0" smtClean="0"/>
                        <a:t>Fase 3. Interpretar los resultados y acordar medidas preventivas</a:t>
                      </a:r>
                      <a:endParaRPr lang="es-ES" sz="1600" dirty="0"/>
                    </a:p>
                  </a:txBody>
                  <a:tcPr/>
                </a:tc>
              </a:tr>
              <a:tr h="370840">
                <a:tc>
                  <a:txBody>
                    <a:bodyPr/>
                    <a:lstStyle/>
                    <a:p>
                      <a:r>
                        <a:rPr lang="es-ES" sz="1600" dirty="0" smtClean="0"/>
                        <a:t>Comité de Seguridad y Salud</a:t>
                      </a:r>
                      <a:endParaRPr lang="es-ES" sz="1600" dirty="0"/>
                    </a:p>
                  </a:txBody>
                  <a:tcPr/>
                </a:tc>
                <a:tc>
                  <a:txBody>
                    <a:bodyPr/>
                    <a:lstStyle/>
                    <a:p>
                      <a:r>
                        <a:rPr lang="es-ES" sz="1600" dirty="0" smtClean="0"/>
                        <a:t>Ratificar las medidas preventivas</a:t>
                      </a:r>
                      <a:r>
                        <a:rPr lang="es-ES" sz="1600" baseline="0" dirty="0" smtClean="0"/>
                        <a:t> que el GT haya acordado</a:t>
                      </a:r>
                      <a:endParaRPr lang="es-ES" sz="1600" dirty="0"/>
                    </a:p>
                  </a:txBody>
                  <a:tcPr/>
                </a:tc>
              </a:tr>
            </a:tbl>
          </a:graphicData>
        </a:graphic>
      </p:graphicFrame>
      <p:pic>
        <p:nvPicPr>
          <p:cNvPr id="20" name="19 Imagen" descr="informe preliminar.jpg"/>
          <p:cNvPicPr>
            <a:picLocks noChangeAspect="1"/>
          </p:cNvPicPr>
          <p:nvPr/>
        </p:nvPicPr>
        <p:blipFill>
          <a:blip r:embed="rId5" cstate="print"/>
          <a:stretch>
            <a:fillRect/>
          </a:stretch>
        </p:blipFill>
        <p:spPr>
          <a:xfrm>
            <a:off x="7358082" y="2495146"/>
            <a:ext cx="1643074" cy="2362614"/>
          </a:xfrm>
          <a:prstGeom prst="rect">
            <a:avLst/>
          </a:prstGeom>
          <a:ln cmpd="dbl">
            <a:solidFill>
              <a:schemeClr val="accent2">
                <a:lumMod val="75000"/>
              </a:schemeClr>
            </a:solidFill>
          </a:ln>
        </p:spPr>
      </p:pic>
      <p:cxnSp>
        <p:nvCxnSpPr>
          <p:cNvPr id="24" name="23 Conector recto de flecha"/>
          <p:cNvCxnSpPr/>
          <p:nvPr/>
        </p:nvCxnSpPr>
        <p:spPr>
          <a:xfrm>
            <a:off x="6215074" y="3429000"/>
            <a:ext cx="1000131" cy="357190"/>
          </a:xfrm>
          <a:prstGeom prst="straightConnector1">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26" name="Picture 3"/>
          <p:cNvPicPr>
            <a:picLocks noChangeAspect="1" noChangeArrowheads="1"/>
          </p:cNvPicPr>
          <p:nvPr/>
        </p:nvPicPr>
        <p:blipFill>
          <a:blip r:embed="rId6" cstate="print"/>
          <a:srcRect/>
          <a:stretch>
            <a:fillRect/>
          </a:stretch>
        </p:blipFill>
        <p:spPr bwMode="auto">
          <a:xfrm>
            <a:off x="0" y="3429000"/>
            <a:ext cx="1773936" cy="1252515"/>
          </a:xfrm>
          <a:prstGeom prst="rect">
            <a:avLst/>
          </a:prstGeom>
          <a:noFill/>
          <a:ln w="9525">
            <a:noFill/>
            <a:miter lim="800000"/>
            <a:headEnd/>
            <a:tailEnd/>
          </a:ln>
          <a:effectLst/>
        </p:spPr>
      </p:pic>
      <p:pic>
        <p:nvPicPr>
          <p:cNvPr id="30" name="Picture 2"/>
          <p:cNvPicPr>
            <a:picLocks noChangeAspect="1" noChangeArrowheads="1"/>
          </p:cNvPicPr>
          <p:nvPr/>
        </p:nvPicPr>
        <p:blipFill>
          <a:blip r:embed="rId7"/>
          <a:srcRect/>
          <a:stretch>
            <a:fillRect/>
          </a:stretch>
        </p:blipFill>
        <p:spPr bwMode="auto">
          <a:xfrm>
            <a:off x="285720" y="4643446"/>
            <a:ext cx="1214446" cy="1172046"/>
          </a:xfrm>
          <a:prstGeom prst="rect">
            <a:avLst/>
          </a:prstGeom>
          <a:noFill/>
          <a:ln w="9525">
            <a:noFill/>
            <a:miter lim="800000"/>
            <a:headEnd/>
            <a:tailEnd/>
          </a:ln>
          <a:effectLst/>
        </p:spPr>
      </p:pic>
      <p:sp>
        <p:nvSpPr>
          <p:cNvPr id="32" name="31 Llamada con línea 3 (barra de énfasis)"/>
          <p:cNvSpPr/>
          <p:nvPr/>
        </p:nvSpPr>
        <p:spPr>
          <a:xfrm flipH="1">
            <a:off x="357158" y="3786190"/>
            <a:ext cx="1500198" cy="1785950"/>
          </a:xfrm>
          <a:prstGeom prst="accentCallout3">
            <a:avLst>
              <a:gd name="adj1" fmla="val 18750"/>
              <a:gd name="adj2" fmla="val -8333"/>
              <a:gd name="adj3" fmla="val 18750"/>
              <a:gd name="adj4" fmla="val -16667"/>
              <a:gd name="adj5" fmla="val 17469"/>
              <a:gd name="adj6" fmla="val -16667"/>
              <a:gd name="adj7" fmla="val 8271"/>
              <a:gd name="adj8" fmla="val -35625"/>
            </a:avLst>
          </a:prstGeom>
          <a:noFill/>
          <a:ln>
            <a:solidFill>
              <a:schemeClr val="accent2">
                <a:lumMod val="75000"/>
              </a:schemeClr>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chemeClr val="accent2">
                  <a:lumMod val="75000"/>
                </a:schemeClr>
              </a:solidFill>
            </a:endParaRPr>
          </a:p>
        </p:txBody>
      </p:sp>
      <p:pic>
        <p:nvPicPr>
          <p:cNvPr id="35" name="34 Imagen" descr="matriz origen.jpg"/>
          <p:cNvPicPr>
            <a:picLocks noChangeAspect="1"/>
          </p:cNvPicPr>
          <p:nvPr/>
        </p:nvPicPr>
        <p:blipFill>
          <a:blip r:embed="rId8"/>
          <a:stretch>
            <a:fillRect/>
          </a:stretch>
        </p:blipFill>
        <p:spPr>
          <a:xfrm>
            <a:off x="3143240" y="4646352"/>
            <a:ext cx="2714644" cy="1711606"/>
          </a:xfrm>
          <a:prstGeom prst="rect">
            <a:avLst/>
          </a:prstGeom>
        </p:spPr>
      </p:pic>
      <p:cxnSp>
        <p:nvCxnSpPr>
          <p:cNvPr id="37" name="36 Conector angular"/>
          <p:cNvCxnSpPr/>
          <p:nvPr/>
        </p:nvCxnSpPr>
        <p:spPr>
          <a:xfrm rot="16200000" flipH="1">
            <a:off x="2143108" y="4500570"/>
            <a:ext cx="1143008" cy="428628"/>
          </a:xfrm>
          <a:prstGeom prst="bentConnector3">
            <a:avLst>
              <a:gd name="adj1" fmla="val 50000"/>
            </a:avLst>
          </a:prstGeom>
          <a:ln>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39 Conector angular"/>
          <p:cNvCxnSpPr/>
          <p:nvPr/>
        </p:nvCxnSpPr>
        <p:spPr>
          <a:xfrm rot="5400000">
            <a:off x="5786446" y="4714884"/>
            <a:ext cx="857256" cy="571504"/>
          </a:xfrm>
          <a:prstGeom prst="bentConnector3">
            <a:avLst>
              <a:gd name="adj1" fmla="val 50000"/>
            </a:avLst>
          </a:prstGeom>
          <a:ln>
            <a:solidFill>
              <a:schemeClr val="accent2">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8" name="17 Imagen" descr="generar informe.jpg"/>
          <p:cNvPicPr>
            <a:picLocks noChangeAspect="1"/>
          </p:cNvPicPr>
          <p:nvPr/>
        </p:nvPicPr>
        <p:blipFill>
          <a:blip r:embed="rId9" cstate="print"/>
          <a:stretch>
            <a:fillRect/>
          </a:stretch>
        </p:blipFill>
        <p:spPr>
          <a:xfrm>
            <a:off x="5700729" y="3264667"/>
            <a:ext cx="1014411" cy="9289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_presentacion1 (usar por defecto)">
  <a:themeElements>
    <a:clrScheme name="">
      <a:dk1>
        <a:srgbClr val="000000"/>
      </a:dk1>
      <a:lt1>
        <a:srgbClr val="FFFFFF"/>
      </a:lt1>
      <a:dk2>
        <a:srgbClr val="E52330"/>
      </a:dk2>
      <a:lt2>
        <a:srgbClr val="FFFFFF"/>
      </a:lt2>
      <a:accent1>
        <a:srgbClr val="969696"/>
      </a:accent1>
      <a:accent2>
        <a:srgbClr val="FF9999"/>
      </a:accent2>
      <a:accent3>
        <a:srgbClr val="FFFFFF"/>
      </a:accent3>
      <a:accent4>
        <a:srgbClr val="000000"/>
      </a:accent4>
      <a:accent5>
        <a:srgbClr val="C9C9C9"/>
      </a:accent5>
      <a:accent6>
        <a:srgbClr val="E78A8A"/>
      </a:accent6>
      <a:hlink>
        <a:srgbClr val="993300"/>
      </a:hlink>
      <a:folHlink>
        <a:srgbClr val="FF0000"/>
      </a:folHlink>
    </a:clrScheme>
    <a:fontScheme name="plantilla_presentacion1 (usar por defecto)">
      <a:majorFont>
        <a:latin typeface="Futura Md BT"/>
        <a:ea typeface=""/>
        <a:cs typeface=""/>
      </a:majorFont>
      <a:minorFont>
        <a:latin typeface="frutige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ntilla_presentacion1 (usar por defect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1 (usar por defect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1 (usar por defect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1 (usar por defect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1 (usar por defect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1 (usar por defect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1 (usar por defect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1733</TotalTime>
  <Words>5388</Words>
  <Application>Microsoft Office PowerPoint</Application>
  <PresentationFormat>Presentación en pantalla (4:3)</PresentationFormat>
  <Paragraphs>544</Paragraphs>
  <Slides>20</Slides>
  <Notes>20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plantilla_presentacion1 (usar por defecto)</vt:lpstr>
      <vt:lpstr>Presentación método CoPsoQ-istas21 Versión 2</vt:lpstr>
      <vt:lpstr>Diapositiva 2</vt:lpstr>
      <vt:lpstr>Diapositiva 3</vt:lpstr>
      <vt:lpstr>Características del método</vt:lpstr>
      <vt:lpstr>Características del método</vt:lpstr>
      <vt:lpstr>Proceso de intervención:  4 fases</vt:lpstr>
      <vt:lpstr>Diapositiva 7</vt:lpstr>
      <vt:lpstr>Diapositiva 8</vt:lpstr>
      <vt:lpstr>Diapositiva 9</vt:lpstr>
      <vt:lpstr>Diapositiva 10</vt:lpstr>
      <vt:lpstr>Diapositiva 11</vt:lpstr>
      <vt:lpstr>Características del método</vt:lpstr>
      <vt:lpstr>Características del método</vt:lpstr>
      <vt:lpstr>Características del método</vt:lpstr>
      <vt:lpstr>Características del método</vt:lpstr>
      <vt:lpstr>Características del método</vt:lpstr>
      <vt:lpstr>Características del método</vt:lpstr>
      <vt:lpstr>Características del método</vt:lpstr>
      <vt:lpstr>Diapositiva 19</vt:lpstr>
      <vt:lpstr>Diapositiva 20</vt:lpstr>
    </vt:vector>
  </TitlesOfParts>
  <Company>Istas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método</dc:title>
  <dc:creator>randres</dc:creator>
  <cp:lastModifiedBy>randres</cp:lastModifiedBy>
  <cp:revision>244</cp:revision>
  <dcterms:created xsi:type="dcterms:W3CDTF">2014-07-22T08:49:35Z</dcterms:created>
  <dcterms:modified xsi:type="dcterms:W3CDTF">2014-08-05T16:27:02Z</dcterms:modified>
</cp:coreProperties>
</file>